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234" y="264"/>
      </p:cViewPr>
      <p:guideLst>
        <p:guide orient="horz" pos="1620"/>
        <p:guide orient="horz" pos="1484"/>
        <p:guide pos="540"/>
        <p:guide pos="5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3;n">
            <a:extLst>
              <a:ext uri="{FF2B5EF4-FFF2-40B4-BE49-F238E27FC236}"/>
            </a:extLst>
          </p:cNvPr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3" name="Google Shape;4;n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400"/>
              <a:buFont typeface="Arial" pitchFamily="34" charset="0"/>
              <a:defRPr sz="12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4" name="Google Shape;5;n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68263" y="747713"/>
            <a:ext cx="6624637" cy="372745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sp>
      <p:sp>
        <p:nvSpPr>
          <p:cNvPr id="30725" name="Google Shape;6;n"/>
          <p:cNvSpPr txBox="1">
            <a:spLocks noGrp="1"/>
          </p:cNvSpPr>
          <p:nvPr>
            <p:ph type="body" idx="1"/>
          </p:nvPr>
        </p:nvSpPr>
        <p:spPr bwMode="auto">
          <a:xfrm>
            <a:off x="676275" y="4722813"/>
            <a:ext cx="5408613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itchFamily="34" charset="0"/>
            </a:endParaRPr>
          </a:p>
        </p:txBody>
      </p:sp>
      <p:sp>
        <p:nvSpPr>
          <p:cNvPr id="30726" name="Google Shape;7;n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0" y="9445625"/>
            <a:ext cx="293052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7" name="Google Shape;8;n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ts val="1200"/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4440E9D5-A6F9-434C-BF03-2729850A05C1}" type="slidenum">
              <a:rPr lang="ru-RU" altLang="en-US"/>
              <a:pPr>
                <a:defRPr/>
              </a:pPr>
              <a:t>‹#›</a:t>
            </a:fld>
            <a:endParaRPr lang="ru-RU" altLang="en-US" sz="14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3961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Google Shape;85;p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Google Shape;86;p1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Google Shape;220;p1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Google Shape;221;p10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Google Shape;238;p1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Google Shape;239;p11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Google Shape;253;p12:notes"/>
          <p:cNvSpPr>
            <a:spLocks noGrp="1" noRot="1" noChangeAspect="1" noTextEdit="1"/>
          </p:cNvSpPr>
          <p:nvPr>
            <p:ph type="sldImg" idx="2"/>
          </p:nvPr>
        </p:nvSpPr>
        <p:spPr>
          <a:ln w="9525">
            <a:miter lim="524287"/>
            <a:headEnd/>
            <a:tailEnd/>
          </a:ln>
        </p:spPr>
      </p:sp>
      <p:sp>
        <p:nvSpPr>
          <p:cNvPr id="43011" name="Google Shape;254;p1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2" name="Google Shape;255;p12:notes"/>
          <p:cNvSpPr txBox="1">
            <a:spLocks noChangeArrowheads="1"/>
          </p:cNvSpPr>
          <p:nvPr/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75" tIns="45575" rIns="91175" bIns="45575" anchor="b"/>
          <a:lstStyle/>
          <a:p>
            <a:pPr algn="r">
              <a:buClr>
                <a:srgbClr val="000000"/>
              </a:buClr>
              <a:buSzPts val="1500"/>
              <a:buFont typeface="Calibri" pitchFamily="34" charset="0"/>
              <a:buNone/>
            </a:pPr>
            <a:fld id="{CAF9C45C-012C-461A-9B00-F23A225BD56E}" type="slidenum">
              <a:rPr lang="ru-RU" altLang="en-US" sz="1500">
                <a:latin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SzPts val="1500"/>
                <a:buFont typeface="Calibri" pitchFamily="34" charset="0"/>
                <a:buNone/>
              </a:pPr>
              <a:t>12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Google Shape;269;p1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Google Shape;270;p13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Google Shape;284;p1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Google Shape;285;p14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Google Shape;295;p1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Google Shape;296;p15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Google Shape;309;p1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Google Shape;310;p16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Google Shape;323;p1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Google Shape;324;p17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Google Shape;101;p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Google Shape;102;p2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Google Shape;116;p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Google Shape;117;p3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Google Shape;129;p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Google Shape;130;p4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Google Shape;144;p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Google Shape;145;p5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Google Shape;156;p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Google Shape;157;p6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Google Shape;174;p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Google Shape;175;p7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Google Shape;189;p8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Google Shape;190;p8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Google Shape;204;p9:notes"/>
          <p:cNvSpPr>
            <a:spLocks noGrp="1" noRot="1" noChangeAspect="1" noTextEdit="1"/>
          </p:cNvSpPr>
          <p:nvPr>
            <p:ph type="sldImg" idx="2"/>
          </p:nvPr>
        </p:nvSpPr>
        <p:spPr>
          <a:ln w="9525">
            <a:miter lim="524287"/>
            <a:headEnd/>
            <a:tailEnd/>
          </a:ln>
        </p:spPr>
      </p:sp>
      <p:sp>
        <p:nvSpPr>
          <p:cNvPr id="39939" name="Google Shape;205;p9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Google Shape;206;p9:notes"/>
          <p:cNvSpPr txBox="1">
            <a:spLocks noChangeArrowheads="1"/>
          </p:cNvSpPr>
          <p:nvPr/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75" tIns="45575" rIns="91175" bIns="45575" anchor="b"/>
          <a:lstStyle/>
          <a:p>
            <a:pPr algn="r">
              <a:buClr>
                <a:srgbClr val="000000"/>
              </a:buClr>
              <a:buSzPts val="1500"/>
              <a:buFont typeface="Calibri" pitchFamily="34" charset="0"/>
              <a:buNone/>
            </a:pPr>
            <a:fld id="{66ADE24E-D115-4063-90FA-781A0D5CAB77}" type="slidenum">
              <a:rPr lang="ru-RU" altLang="en-US" sz="1500">
                <a:latin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SzPts val="1500"/>
                <a:buFont typeface="Calibri" pitchFamily="34" charset="0"/>
                <a:buNone/>
              </a:pPr>
              <a:t>9</a:t>
            </a:fld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2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8;p2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9;p2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20;p2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B0BFA-213B-46AF-993F-6B6758BC378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534988" y="1259681"/>
            <a:ext cx="4735500" cy="3564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•"/>
              <a:defRPr sz="2460"/>
            </a:lvl1pPr>
            <a:lvl2pPr marL="914400" lvl="1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–"/>
              <a:defRPr sz="2143"/>
            </a:lvl2pPr>
            <a:lvl3pPr marL="1371600" lvl="2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3pPr>
            <a:lvl4pPr marL="1828800" lvl="3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–"/>
              <a:defRPr sz="1587"/>
            </a:lvl4pPr>
            <a:lvl5pPr marL="2286000" lvl="4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»"/>
              <a:defRPr sz="1587"/>
            </a:lvl5pPr>
            <a:lvl6pPr marL="2743200" lvl="5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6pPr>
            <a:lvl7pPr marL="3200400" lvl="6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7pPr>
            <a:lvl8pPr marL="3657600" lvl="7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8pPr>
            <a:lvl9pPr marL="4114800" lvl="8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5422901" y="1259681"/>
            <a:ext cx="4735500" cy="3564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•"/>
              <a:defRPr sz="2460"/>
            </a:lvl1pPr>
            <a:lvl2pPr marL="914400" lvl="1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–"/>
              <a:defRPr sz="2143"/>
            </a:lvl2pPr>
            <a:lvl3pPr marL="1371600" lvl="2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3pPr>
            <a:lvl4pPr marL="1828800" lvl="3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–"/>
              <a:defRPr sz="1587"/>
            </a:lvl4pPr>
            <a:lvl5pPr marL="2286000" lvl="4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»"/>
              <a:defRPr sz="1587"/>
            </a:lvl5pPr>
            <a:lvl6pPr marL="2743200" lvl="5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6pPr>
            <a:lvl7pPr marL="3200400" lvl="6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7pPr>
            <a:lvl8pPr marL="3657600" lvl="7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8pPr>
            <a:lvl9pPr marL="4114800" lvl="8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9pPr>
          </a:lstStyle>
          <a:p>
            <a:endParaRPr/>
          </a:p>
        </p:txBody>
      </p:sp>
      <p:sp>
        <p:nvSpPr>
          <p:cNvPr id="5" name="Google Shape;75;p11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76;p11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77;p11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B62C5-5682-4E54-B633-04180C1D182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anchor="t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71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 sz="1745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17"/>
              </a:spcBef>
              <a:spcAft>
                <a:spcPts val="0"/>
              </a:spcAft>
              <a:buClr>
                <a:srgbClr val="888888"/>
              </a:buClr>
              <a:buSzPts val="1587"/>
              <a:buNone/>
              <a:defRPr sz="1587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286"/>
              </a:spcBef>
              <a:spcAft>
                <a:spcPts val="0"/>
              </a:spcAft>
              <a:buClr>
                <a:srgbClr val="888888"/>
              </a:buClr>
              <a:buSzPts val="1428"/>
              <a:buNone/>
              <a:defRPr sz="1428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" name="Google Shape;81;p12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82;p12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83;p12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A301-5122-4BE9-BA1F-B66E86B5C26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" name="Google Shape;24;p3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25;p3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26;p3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B9CDE-D94D-49B2-A0A5-55BDF849139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6652013" y="1317995"/>
            <a:ext cx="4607700" cy="24051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1764150" y="-1012405"/>
            <a:ext cx="4607700" cy="7065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30;p4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31;p4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32;p4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25EA-DF54-4924-8896-4155FF999C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874900" y="-1217550"/>
            <a:ext cx="3394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36;p5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37;p5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38;p5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CA6F-E323-4916-B876-B105CF21692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45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459582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R="0" lvl="0" algn="l" rtl="0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2857"/>
              <a:buFont typeface="Arial"/>
              <a:buNone/>
              <a:defRPr sz="28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Font typeface="Arial"/>
              <a:buNone/>
              <a:defRPr sz="24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Font typeface="Arial"/>
              <a:buNone/>
              <a:defRPr sz="2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 rtl="0"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270"/>
              <a:buNone/>
              <a:defRPr sz="1270"/>
            </a:lvl1pPr>
            <a:lvl2pPr marL="914400" lvl="1" indent="-228600" algn="l" rtl="0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032"/>
              <a:buNone/>
              <a:defRPr sz="1032"/>
            </a:lvl2pPr>
            <a:lvl3pPr marL="1371600" lvl="2" indent="-228600" algn="l" rtl="0">
              <a:spcBef>
                <a:spcPts val="175"/>
              </a:spcBef>
              <a:spcAft>
                <a:spcPts val="0"/>
              </a:spcAft>
              <a:buClr>
                <a:schemeClr val="dk1"/>
              </a:buClr>
              <a:buSzPts val="873"/>
              <a:buNone/>
              <a:defRPr sz="872"/>
            </a:lvl3pPr>
            <a:lvl4pPr marL="182880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4pPr>
            <a:lvl5pPr marL="228600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5pPr>
            <a:lvl6pPr marL="274320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6pPr>
            <a:lvl7pPr marL="320040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7pPr>
            <a:lvl8pPr marL="365760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8pPr>
            <a:lvl9pPr marL="411480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9pPr>
          </a:lstStyle>
          <a:p>
            <a:endParaRPr/>
          </a:p>
        </p:txBody>
      </p:sp>
      <p:sp>
        <p:nvSpPr>
          <p:cNvPr id="5" name="Google Shape;43;p6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44;p6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45;p6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B2968-1752-45E1-8E93-8CE6B2EF3AF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2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45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410019" algn="l" rtl="0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2857"/>
              <a:buChar char="•"/>
              <a:defRPr sz="2857"/>
            </a:lvl1pPr>
            <a:lvl2pPr marL="914400" lvl="1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–"/>
              <a:defRPr sz="2460"/>
            </a:lvl2pPr>
            <a:lvl3pPr marL="1371600" lvl="2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3pPr>
            <a:lvl4pPr marL="1828800" lvl="3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4pPr>
            <a:lvl5pPr marL="2286000" lvl="4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»"/>
              <a:defRPr sz="1745"/>
            </a:lvl5pPr>
            <a:lvl6pPr marL="2743200" lvl="5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6pPr>
            <a:lvl7pPr marL="3200400" lvl="6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7pPr>
            <a:lvl8pPr marL="3657600" lvl="7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8pPr>
            <a:lvl9pPr marL="4114800" lvl="8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2" y="1076326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 rtl="0"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270"/>
              <a:buNone/>
              <a:defRPr sz="1270"/>
            </a:lvl1pPr>
            <a:lvl2pPr marL="914400" lvl="1" indent="-228600" algn="l" rtl="0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032"/>
              <a:buNone/>
              <a:defRPr sz="1032"/>
            </a:lvl2pPr>
            <a:lvl3pPr marL="1371600" lvl="2" indent="-228600" algn="l" rtl="0">
              <a:spcBef>
                <a:spcPts val="175"/>
              </a:spcBef>
              <a:spcAft>
                <a:spcPts val="0"/>
              </a:spcAft>
              <a:buClr>
                <a:schemeClr val="dk1"/>
              </a:buClr>
              <a:buSzPts val="873"/>
              <a:buNone/>
              <a:defRPr sz="872"/>
            </a:lvl3pPr>
            <a:lvl4pPr marL="182880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4pPr>
            <a:lvl5pPr marL="228600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5pPr>
            <a:lvl6pPr marL="274320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6pPr>
            <a:lvl7pPr marL="320040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7pPr>
            <a:lvl8pPr marL="365760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8pPr>
            <a:lvl9pPr marL="411480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9pPr>
          </a:lstStyle>
          <a:p>
            <a:endParaRPr/>
          </a:p>
        </p:txBody>
      </p:sp>
      <p:sp>
        <p:nvSpPr>
          <p:cNvPr id="5" name="Google Shape;50;p7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51;p7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52;p7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8048-3296-4372-979F-B87033F1881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8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" name="Google Shape;55;p8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56;p8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6050-FFFA-4923-85EE-0C9F2B7CB2B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" name="Google Shape;59;p9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60;p9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61;p9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20E6-493B-44C4-9577-494CD03C3B6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None/>
              <a:defRPr sz="2143" b="1"/>
            </a:lvl1pPr>
            <a:lvl2pPr marL="914400" lvl="1" indent="-22860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None/>
              <a:defRPr sz="1745" b="1"/>
            </a:lvl2pPr>
            <a:lvl3pPr marL="1371600" lvl="2" indent="-228600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None/>
              <a:defRPr sz="1587" b="1"/>
            </a:lvl3pPr>
            <a:lvl4pPr marL="1828800" lvl="3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4pPr>
            <a:lvl5pPr marL="2286000" lvl="4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5pPr>
            <a:lvl6pPr marL="2743200" lvl="5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6pPr>
            <a:lvl7pPr marL="3200400" lvl="6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7pPr>
            <a:lvl8pPr marL="3657600" lvl="7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8pPr>
            <a:lvl9pPr marL="4114800" lvl="8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1631157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1pPr>
            <a:lvl2pPr marL="914400" lvl="1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2pPr>
            <a:lvl3pPr marL="1371600" lvl="2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3pPr>
            <a:lvl4pPr marL="1828800" lvl="3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–"/>
              <a:defRPr sz="1428"/>
            </a:lvl4pPr>
            <a:lvl5pPr marL="2286000" lvl="4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»"/>
              <a:defRPr sz="1428"/>
            </a:lvl5pPr>
            <a:lvl6pPr marL="2743200" lvl="5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6pPr>
            <a:lvl7pPr marL="3200400" lvl="6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7pPr>
            <a:lvl8pPr marL="3657600" lvl="7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8pPr>
            <a:lvl9pPr marL="4114800" lvl="8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None/>
              <a:defRPr sz="2143" b="1"/>
            </a:lvl1pPr>
            <a:lvl2pPr marL="914400" lvl="1" indent="-22860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None/>
              <a:defRPr sz="1745" b="1"/>
            </a:lvl2pPr>
            <a:lvl3pPr marL="1371600" lvl="2" indent="-228600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None/>
              <a:defRPr sz="1587" b="1"/>
            </a:lvl3pPr>
            <a:lvl4pPr marL="1828800" lvl="3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4pPr>
            <a:lvl5pPr marL="2286000" lvl="4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5pPr>
            <a:lvl6pPr marL="2743200" lvl="5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6pPr>
            <a:lvl7pPr marL="3200400" lvl="6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7pPr>
            <a:lvl8pPr marL="3657600" lvl="7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8pPr>
            <a:lvl9pPr marL="4114800" lvl="8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6" y="1631157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1pPr>
            <a:lvl2pPr marL="914400" lvl="1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2pPr>
            <a:lvl3pPr marL="1371600" lvl="2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3pPr>
            <a:lvl4pPr marL="1828800" lvl="3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–"/>
              <a:defRPr sz="1428"/>
            </a:lvl4pPr>
            <a:lvl5pPr marL="2286000" lvl="4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»"/>
              <a:defRPr sz="1428"/>
            </a:lvl5pPr>
            <a:lvl6pPr marL="2743200" lvl="5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6pPr>
            <a:lvl7pPr marL="3200400" lvl="6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7pPr>
            <a:lvl8pPr marL="3657600" lvl="7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8pPr>
            <a:lvl9pPr marL="4114800" lvl="8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9pPr>
          </a:lstStyle>
          <a:p>
            <a:endParaRPr/>
          </a:p>
        </p:txBody>
      </p:sp>
      <p:sp>
        <p:nvSpPr>
          <p:cNvPr id="7" name="Google Shape;68;p10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8" name="Google Shape;69;p10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9" name="Google Shape;70;p10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04A5B-5BD5-4DC7-AB80-8C4C5D7DB1F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"/>
          <p:cNvSpPr txBox="1">
            <a:spLocks noGrp="1"/>
          </p:cNvSpPr>
          <p:nvPr>
            <p:ph type="title"/>
          </p:nvPr>
        </p:nvSpPr>
        <p:spPr bwMode="auto">
          <a:xfrm>
            <a:off x="457200" y="204788"/>
            <a:ext cx="82296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itchFamily="34" charset="0"/>
            </a:endParaRPr>
          </a:p>
        </p:txBody>
      </p:sp>
      <p:sp>
        <p:nvSpPr>
          <p:cNvPr id="1027" name="Google Shape;11;p1"/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225" tIns="51100" rIns="102225" bIns="511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itchFamily="34" charset="0"/>
            </a:endParaRPr>
          </a:p>
        </p:txBody>
      </p:sp>
      <p:sp>
        <p:nvSpPr>
          <p:cNvPr id="1028" name="Google Shape;12;p1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029" name="Google Shape;13;p1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030" name="Google Shape;14;p1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898989"/>
              </a:buClr>
              <a:buSzPts val="1000"/>
              <a:buFont typeface="Calibri" panose="020F0502020204030204" pitchFamily="34" charset="0"/>
              <a:buNone/>
              <a:defRPr sz="10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929F94FC-1614-472B-AFD7-C3AE00966419}" type="slidenum">
              <a:rPr lang="ru-RU" altLang="en-US"/>
              <a:pPr>
                <a:defRPr/>
              </a:pPr>
              <a:t>‹#›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s://www.economy.gov.ru/material/news/ekonomika_bez_virusa/za_dva_dnya_vydacha_kreditov_msp_na_podderzhku_zanyatosti_uvelichilas_vdvoe_do_10_mlrd_rubley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s://www.economy.gov.ru/material/file/b6085c86a0d777488b4baf679d75d3e5/spisok_bankov_270619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ugi42.ru/news-644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opora42.ru/" TargetMode="External"/><Relationship Id="rId3" Type="http://schemas.openxmlformats.org/officeDocument/2006/relationships/image" Target="../media/image15.jpeg"/><Relationship Id="rId7" Type="http://schemas.openxmlformats.org/officeDocument/2006/relationships/hyperlink" Target="https://cbr.ru/press/event/?id=659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mbudsmanbiz42.ru/" TargetMode="External"/><Relationship Id="rId5" Type="http://schemas.openxmlformats.org/officeDocument/2006/relationships/hyperlink" Target="http://gfppko.ru/" TargetMode="External"/><Relationship Id="rId10" Type="http://schemas.openxmlformats.org/officeDocument/2006/relationships/hyperlink" Target="http://government.ru/static/main/GOV-StopCoronavirus2020.html" TargetMode="External"/><Relationship Id="rId4" Type="http://schemas.openxmlformats.org/officeDocument/2006/relationships/hyperlink" Target="http://kuztpp.ru/ru/" TargetMode="External"/><Relationship Id="rId9" Type="http://schemas.openxmlformats.org/officeDocument/2006/relationships/hyperlink" Target="https://www.economy.gov.ru/material/news/ekonomika_bez_virusa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service.nalog.ru/covid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kugi42.ru/news-644.html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alog.ru/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oogle Shape;88;p1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Google Shape;89;p13"/>
          <p:cNvSpPr txBox="1">
            <a:spLocks noChangeArrowheads="1"/>
          </p:cNvSpPr>
          <p:nvPr/>
        </p:nvSpPr>
        <p:spPr bwMode="auto">
          <a:xfrm>
            <a:off x="827088" y="104775"/>
            <a:ext cx="77771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FF0000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МЕРЫ ПОДДЕРЖКИ МСП</a:t>
            </a: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altLang="en-US"/>
          </a:p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преодоления последствий распространения новой коронавирусной инфекции</a:t>
            </a:r>
            <a:endParaRPr lang="ru-RU" altLang="en-US"/>
          </a:p>
        </p:txBody>
      </p:sp>
      <p:sp>
        <p:nvSpPr>
          <p:cNvPr id="13316" name="Google Shape;90;p13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3317" name="Google Shape;91;p13"/>
          <p:cNvCxnSpPr>
            <a:cxnSpLocks noChangeShapeType="1"/>
          </p:cNvCxnSpPr>
          <p:nvPr/>
        </p:nvCxnSpPr>
        <p:spPr bwMode="auto">
          <a:xfrm>
            <a:off x="674688" y="793750"/>
            <a:ext cx="7972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92" name="Google Shape;92;p13">
            <a:extLst>
              <a:ext uri="{FF2B5EF4-FFF2-40B4-BE49-F238E27FC236}"/>
            </a:extLst>
          </p:cNvPr>
          <p:cNvSpPr/>
          <p:nvPr/>
        </p:nvSpPr>
        <p:spPr>
          <a:xfrm>
            <a:off x="673755" y="898123"/>
            <a:ext cx="6416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Отсрочка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6 мес. по всем</a:t>
            </a:r>
            <a:r>
              <a:rPr lang="ru-RU" sz="15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налогам</a:t>
            </a:r>
            <a:r>
              <a:rPr lang="ru-RU" sz="15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(кроме НДС)</a:t>
            </a:r>
            <a:endParaRPr lang="ru-RU"/>
          </a:p>
        </p:txBody>
      </p:sp>
      <p:sp>
        <p:nvSpPr>
          <p:cNvPr id="93" name="Google Shape;93;p13">
            <a:extLst>
              <a:ext uri="{FF2B5EF4-FFF2-40B4-BE49-F238E27FC236}"/>
            </a:extLst>
          </p:cNvPr>
          <p:cNvSpPr/>
          <p:nvPr/>
        </p:nvSpPr>
        <p:spPr>
          <a:xfrm>
            <a:off x="674366" y="1362030"/>
            <a:ext cx="6416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2. Отсрочка до 6 мес. по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страховым взносам</a:t>
            </a:r>
          </a:p>
        </p:txBody>
      </p:sp>
      <p:sp>
        <p:nvSpPr>
          <p:cNvPr id="94" name="Google Shape;94;p13">
            <a:extLst>
              <a:ext uri="{FF2B5EF4-FFF2-40B4-BE49-F238E27FC236}"/>
            </a:extLst>
          </p:cNvPr>
          <p:cNvSpPr/>
          <p:nvPr/>
        </p:nvSpPr>
        <p:spPr>
          <a:xfrm>
            <a:off x="694170" y="2284137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4.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Кредитные каникулы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6 мес. для наиболее пострадавших отраслей</a:t>
            </a:r>
          </a:p>
        </p:txBody>
      </p:sp>
      <p:sp>
        <p:nvSpPr>
          <p:cNvPr id="95" name="Google Shape;95;p13">
            <a:extLst>
              <a:ext uri="{FF2B5EF4-FFF2-40B4-BE49-F238E27FC236}"/>
            </a:extLst>
          </p:cNvPr>
          <p:cNvSpPr/>
          <p:nvPr/>
        </p:nvSpPr>
        <p:spPr>
          <a:xfrm>
            <a:off x="695459" y="2750728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5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Льготы по аренде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государственного (муниципального) имущества</a:t>
            </a:r>
            <a:endParaRPr lang="ru-RU"/>
          </a:p>
        </p:txBody>
      </p:sp>
      <p:sp>
        <p:nvSpPr>
          <p:cNvPr id="96" name="Google Shape;96;p13">
            <a:extLst>
              <a:ext uri="{FF2B5EF4-FFF2-40B4-BE49-F238E27FC236}"/>
            </a:extLst>
          </p:cNvPr>
          <p:cNvSpPr/>
          <p:nvPr/>
        </p:nvSpPr>
        <p:spPr>
          <a:xfrm>
            <a:off x="683355" y="3238298"/>
            <a:ext cx="63975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008765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6.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Мораторий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(налоговые санкции, проверки, дела о банкротстве и проч.)</a:t>
            </a:r>
            <a:endParaRPr lang="ru-RU"/>
          </a:p>
        </p:txBody>
      </p:sp>
      <p:pic>
        <p:nvPicPr>
          <p:cNvPr id="13333" name="Google Shape;97;p1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4563" y="1554163"/>
            <a:ext cx="1598612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Google Shape;98;p13">
            <a:extLst>
              <a:ext uri="{FF2B5EF4-FFF2-40B4-BE49-F238E27FC236}"/>
            </a:extLst>
          </p:cNvPr>
          <p:cNvSpPr/>
          <p:nvPr/>
        </p:nvSpPr>
        <p:spPr>
          <a:xfrm>
            <a:off x="694169" y="1814226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3. Снижение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страховых платежей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 30 % до 15 %</a:t>
            </a:r>
          </a:p>
        </p:txBody>
      </p:sp>
      <p:sp>
        <p:nvSpPr>
          <p:cNvPr id="99" name="Google Shape;99;p13">
            <a:extLst>
              <a:ext uri="{FF2B5EF4-FFF2-40B4-BE49-F238E27FC236}"/>
            </a:extLst>
          </p:cNvPr>
          <p:cNvSpPr/>
          <p:nvPr/>
        </p:nvSpPr>
        <p:spPr>
          <a:xfrm>
            <a:off x="679166" y="3678310"/>
            <a:ext cx="64071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7.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Грантовая поддержка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предприятий из наиболее пострадавших отраслей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oogle Shape;223;p2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531" name="Google Shape;224;p22"/>
          <p:cNvCxnSpPr>
            <a:cxnSpLocks noChangeShapeType="1"/>
          </p:cNvCxnSpPr>
          <p:nvPr/>
        </p:nvCxnSpPr>
        <p:spPr bwMode="auto">
          <a:xfrm>
            <a:off x="822325" y="627063"/>
            <a:ext cx="794067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2532" name="Google Shape;225;p22"/>
          <p:cNvSpPr txBox="1">
            <a:spLocks noChangeArrowheads="1"/>
          </p:cNvSpPr>
          <p:nvPr/>
        </p:nvSpPr>
        <p:spPr bwMode="auto">
          <a:xfrm>
            <a:off x="1363663" y="136525"/>
            <a:ext cx="7024687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8. ПРОГРАММА КРЕДИТОВАНИЯ ПОД 0 % НА ВЫПЛАТУ ЗАРАБОТНОЙ ПЛАТЫ</a:t>
            </a:r>
            <a:endParaRPr lang="ru-RU" altLang="en-US"/>
          </a:p>
        </p:txBody>
      </p:sp>
      <p:sp>
        <p:nvSpPr>
          <p:cNvPr id="226" name="Google Shape;226;p22">
            <a:extLst>
              <a:ext uri="{FF2B5EF4-FFF2-40B4-BE49-F238E27FC236}"/>
            </a:extLst>
          </p:cNvPr>
          <p:cNvSpPr/>
          <p:nvPr/>
        </p:nvSpPr>
        <p:spPr>
          <a:xfrm>
            <a:off x="762842" y="745117"/>
            <a:ext cx="63876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Ставка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0 %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годовых</a:t>
            </a:r>
            <a:endParaRPr lang="ru-RU"/>
          </a:p>
        </p:txBody>
      </p:sp>
      <p:sp>
        <p:nvSpPr>
          <p:cNvPr id="227" name="Google Shape;227;p22">
            <a:extLst>
              <a:ext uri="{FF2B5EF4-FFF2-40B4-BE49-F238E27FC236}"/>
            </a:extLst>
          </p:cNvPr>
          <p:cNvSpPr/>
          <p:nvPr/>
        </p:nvSpPr>
        <p:spPr>
          <a:xfrm>
            <a:off x="762844" y="2325938"/>
            <a:ext cx="6387600" cy="81864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Максимальная величина кредита рассчитывается по формуле: </a:t>
            </a:r>
            <a:endParaRPr lang="ru-RU"/>
          </a:p>
          <a:p>
            <a:pPr marL="342900" indent="-342900">
              <a:lnSpc>
                <a:spcPct val="115000"/>
              </a:lnSpc>
              <a:buClr>
                <a:srgbClr val="FF0000"/>
              </a:buClr>
              <a:buSzPts val="1500"/>
              <a:buFont typeface="Arial" pitchFamily="34" charset="0"/>
              <a:buNone/>
              <a:defRPr/>
            </a:pP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МРОТ </a:t>
            </a:r>
            <a:r>
              <a:rPr lang="ru-RU" i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 с уч. районного коэф. 15 769руб.) * </a:t>
            </a: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Численность</a:t>
            </a:r>
            <a:r>
              <a:rPr lang="ru-RU" i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сотрудников * </a:t>
            </a: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мес.</a:t>
            </a:r>
            <a:endParaRPr lang="ru-RU" i="1"/>
          </a:p>
          <a:p>
            <a:pPr marL="342900" indent="-342900"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endParaRPr lang="ru-RU"/>
          </a:p>
        </p:txBody>
      </p:sp>
      <p:sp>
        <p:nvSpPr>
          <p:cNvPr id="228" name="Google Shape;228;p22">
            <a:extLst>
              <a:ext uri="{FF2B5EF4-FFF2-40B4-BE49-F238E27FC236}"/>
            </a:extLst>
          </p:cNvPr>
          <p:cNvSpPr/>
          <p:nvPr/>
        </p:nvSpPr>
        <p:spPr>
          <a:xfrm>
            <a:off x="762843" y="2945438"/>
            <a:ext cx="6397500" cy="646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Кредиты предоставляют уполномоченные банки </a:t>
            </a:r>
            <a:r>
              <a:rPr lang="ru-RU" sz="1000">
                <a:solidFill>
                  <a:srgbClr val="008765"/>
                </a:solidFill>
                <a:latin typeface="Calibri" pitchFamily="34" charset="0"/>
                <a:sym typeface="Calibri" pitchFamily="34" charset="0"/>
                <a:hlinkClick r:id="rId4"/>
              </a:rPr>
              <a:t>https://www.economy.gov.ru/material/news/ekonomika_bez_virusa/za_dva_dnya_vydacha_kreditov_msp_na_podderzhku_zanyatosti_uvelichilas_vdvoe_do_10_mlrd_rubley.html</a:t>
            </a:r>
            <a:r>
              <a:rPr lang="ru-RU" sz="1000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2542" name="Google Shape;229;p22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293813"/>
            <a:ext cx="1743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Google Shape;230;p22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9538" y="4500563"/>
            <a:ext cx="7127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4" name="Google Shape;231;p22"/>
          <p:cNvSpPr txBox="1">
            <a:spLocks noChangeArrowheads="1"/>
          </p:cNvSpPr>
          <p:nvPr/>
        </p:nvSpPr>
        <p:spPr bwMode="auto">
          <a:xfrm>
            <a:off x="763588" y="4545013"/>
            <a:ext cx="52482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 422</a:t>
            </a:r>
            <a:endParaRPr lang="ru-RU" altLang="en-US"/>
          </a:p>
        </p:txBody>
      </p:sp>
      <p:sp>
        <p:nvSpPr>
          <p:cNvPr id="232" name="Google Shape;232;p22">
            <a:extLst>
              <a:ext uri="{FF2B5EF4-FFF2-40B4-BE49-F238E27FC236}"/>
            </a:extLst>
          </p:cNvPr>
          <p:cNvSpPr/>
          <p:nvPr/>
        </p:nvSpPr>
        <p:spPr>
          <a:xfrm>
            <a:off x="762843" y="1139699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месяцев</a:t>
            </a:r>
            <a:endParaRPr lang="ru-RU"/>
          </a:p>
        </p:txBody>
      </p:sp>
      <p:sp>
        <p:nvSpPr>
          <p:cNvPr id="233" name="Google Shape;233;p22">
            <a:extLst>
              <a:ext uri="{FF2B5EF4-FFF2-40B4-BE49-F238E27FC236}"/>
            </a:extLst>
          </p:cNvPr>
          <p:cNvSpPr/>
          <p:nvPr/>
        </p:nvSpPr>
        <p:spPr>
          <a:xfrm>
            <a:off x="762843" y="1928863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Сфера деятельности – из списка пострадавших отраслей</a:t>
            </a:r>
            <a:endParaRPr lang="ru-RU"/>
          </a:p>
        </p:txBody>
      </p:sp>
      <p:sp>
        <p:nvSpPr>
          <p:cNvPr id="22551" name="Google Shape;234;p22"/>
          <p:cNvSpPr txBox="1">
            <a:spLocks noChangeArrowheads="1"/>
          </p:cNvSpPr>
          <p:nvPr/>
        </p:nvSpPr>
        <p:spPr bwMode="auto">
          <a:xfrm>
            <a:off x="763588" y="4737100"/>
            <a:ext cx="53213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03.04.2020 № 434</a:t>
            </a:r>
            <a:endParaRPr lang="ru-RU" altLang="en-US"/>
          </a:p>
        </p:txBody>
      </p:sp>
      <p:sp>
        <p:nvSpPr>
          <p:cNvPr id="235" name="Google Shape;235;p22">
            <a:extLst>
              <a:ext uri="{FF2B5EF4-FFF2-40B4-BE49-F238E27FC236}"/>
            </a:extLst>
          </p:cNvPr>
          <p:cNvSpPr/>
          <p:nvPr/>
        </p:nvSpPr>
        <p:spPr>
          <a:xfrm>
            <a:off x="762843" y="1534281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Юридические лица и индивидуальные предприниматели</a:t>
            </a:r>
            <a:endParaRPr lang="ru-RU"/>
          </a:p>
        </p:txBody>
      </p:sp>
      <p:sp>
        <p:nvSpPr>
          <p:cNvPr id="22555" name="Google Shape;236;p22"/>
          <p:cNvSpPr txBox="1">
            <a:spLocks noChangeArrowheads="1"/>
          </p:cNvSpPr>
          <p:nvPr/>
        </p:nvSpPr>
        <p:spPr bwMode="auto">
          <a:xfrm>
            <a:off x="646113" y="3833813"/>
            <a:ext cx="8432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25" rIns="0" bIns="0">
            <a:spAutoFit/>
          </a:bodyPr>
          <a:lstStyle/>
          <a:p>
            <a:pPr marL="9525">
              <a:buClr>
                <a:srgbClr val="2F5597"/>
              </a:buClr>
              <a:buSzPts val="1500"/>
              <a:buFont typeface="Calibri" pitchFamily="34" charset="0"/>
              <a:buNone/>
            </a:pPr>
            <a:r>
              <a:rPr lang="ru-RU" altLang="en-US" sz="1500">
                <a:solidFill>
                  <a:srgbClr val="2F5597"/>
                </a:solidFill>
                <a:latin typeface="Calibri" pitchFamily="34" charset="0"/>
                <a:sym typeface="Calibri" pitchFamily="34" charset="0"/>
              </a:rPr>
              <a:t>Для средних и крупных компаний </a:t>
            </a:r>
            <a:r>
              <a:rPr lang="ru-RU" altLang="en-US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75 %</a:t>
            </a:r>
            <a:r>
              <a:rPr lang="ru-RU" altLang="en-US" sz="1500">
                <a:solidFill>
                  <a:srgbClr val="2F5597"/>
                </a:solidFill>
                <a:latin typeface="Calibri" pitchFamily="34" charset="0"/>
                <a:sym typeface="Calibri" pitchFamily="34" charset="0"/>
              </a:rPr>
              <a:t> зарплатного беспроцентного кредита будет обеспечено гарантией Внешэкономбанка. Условие – поддержка и сохранение занятости не менее </a:t>
            </a:r>
            <a:r>
              <a:rPr lang="ru-RU" altLang="en-US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90 %</a:t>
            </a:r>
            <a:r>
              <a:rPr lang="ru-RU" altLang="en-US" sz="1500">
                <a:solidFill>
                  <a:srgbClr val="2F5597"/>
                </a:solidFill>
                <a:latin typeface="Calibri" pitchFamily="34" charset="0"/>
                <a:sym typeface="Calibri" pitchFamily="34" charset="0"/>
              </a:rPr>
              <a:t> работников</a:t>
            </a:r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Google Shape;241;p2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555" name="Google Shape;242;p23"/>
          <p:cNvCxnSpPr>
            <a:cxnSpLocks noChangeShapeType="1"/>
          </p:cNvCxnSpPr>
          <p:nvPr/>
        </p:nvCxnSpPr>
        <p:spPr bwMode="auto">
          <a:xfrm>
            <a:off x="755650" y="762000"/>
            <a:ext cx="7910513" cy="2540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43" name="Google Shape;243;p23">
            <a:extLst>
              <a:ext uri="{FF2B5EF4-FFF2-40B4-BE49-F238E27FC236}"/>
            </a:extLst>
          </p:cNvPr>
          <p:cNvSpPr/>
          <p:nvPr/>
        </p:nvSpPr>
        <p:spPr>
          <a:xfrm>
            <a:off x="720015" y="1166820"/>
            <a:ext cx="6257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Ставка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8,5 %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годовых</a:t>
            </a:r>
            <a:endParaRPr lang="ru-RU"/>
          </a:p>
        </p:txBody>
      </p:sp>
      <p:sp>
        <p:nvSpPr>
          <p:cNvPr id="23559" name="Google Shape;244;p23"/>
          <p:cNvSpPr txBox="1">
            <a:spLocks noChangeArrowheads="1"/>
          </p:cNvSpPr>
          <p:nvPr/>
        </p:nvSpPr>
        <p:spPr bwMode="auto">
          <a:xfrm>
            <a:off x="2124075" y="180975"/>
            <a:ext cx="68278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9. ЛЬГОТНОЕ КРЕДИТОВАНИЕ МСП ЧЕРЕЗ БАНКИ</a:t>
            </a:r>
            <a:endParaRPr lang="ru-RU" altLang="en-US"/>
          </a:p>
        </p:txBody>
      </p:sp>
      <p:sp>
        <p:nvSpPr>
          <p:cNvPr id="245" name="Google Shape;245;p23">
            <a:extLst>
              <a:ext uri="{FF2B5EF4-FFF2-40B4-BE49-F238E27FC236}"/>
            </a:extLst>
          </p:cNvPr>
          <p:cNvSpPr/>
          <p:nvPr/>
        </p:nvSpPr>
        <p:spPr>
          <a:xfrm>
            <a:off x="726573" y="1698095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погашения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3-х лет</a:t>
            </a:r>
            <a:endParaRPr lang="ru-RU"/>
          </a:p>
        </p:txBody>
      </p:sp>
      <p:sp>
        <p:nvSpPr>
          <p:cNvPr id="246" name="Google Shape;246;p23">
            <a:extLst>
              <a:ext uri="{FF2B5EF4-FFF2-40B4-BE49-F238E27FC236}"/>
            </a:extLst>
          </p:cNvPr>
          <p:cNvSpPr/>
          <p:nvPr/>
        </p:nvSpPr>
        <p:spPr>
          <a:xfrm>
            <a:off x="720015" y="3279301"/>
            <a:ext cx="6257700" cy="7155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Кредиты предоставляют уполномоченные банки (перечень на сайте Минэкономразвития России)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https://www.economy.gov.ru/material/file/b6085c86a0d777488b4baf679d75d3e5/spisok_bankov_270619.pdf</a:t>
            </a:r>
            <a:endParaRPr lang="ru-RU" sz="1000">
              <a:solidFill>
                <a:srgbClr val="008765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7" name="Google Shape;247;p23">
            <a:extLst>
              <a:ext uri="{FF2B5EF4-FFF2-40B4-BE49-F238E27FC236}"/>
            </a:extLst>
          </p:cNvPr>
          <p:cNvSpPr/>
          <p:nvPr/>
        </p:nvSpPr>
        <p:spPr>
          <a:xfrm>
            <a:off x="712239" y="2232238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 предоставляется на инвестиционные и оборотные цели</a:t>
            </a:r>
            <a:endParaRPr lang="ru-RU"/>
          </a:p>
        </p:txBody>
      </p:sp>
      <p:sp>
        <p:nvSpPr>
          <p:cNvPr id="248" name="Google Shape;248;p23">
            <a:extLst>
              <a:ext uri="{FF2B5EF4-FFF2-40B4-BE49-F238E27FC236}"/>
            </a:extLst>
          </p:cNvPr>
          <p:cNvSpPr/>
          <p:nvPr/>
        </p:nvSpPr>
        <p:spPr>
          <a:xfrm>
            <a:off x="712240" y="2752572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Любая отрасль экономики</a:t>
            </a:r>
            <a:endParaRPr lang="ru-RU"/>
          </a:p>
        </p:txBody>
      </p:sp>
      <p:sp>
        <p:nvSpPr>
          <p:cNvPr id="23572" name="Google Shape;249;p23"/>
          <p:cNvSpPr txBox="1">
            <a:spLocks noChangeArrowheads="1"/>
          </p:cNvSpPr>
          <p:nvPr/>
        </p:nvSpPr>
        <p:spPr bwMode="auto">
          <a:xfrm>
            <a:off x="1214438" y="4359275"/>
            <a:ext cx="57546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30.12.2018 № 1764</a:t>
            </a:r>
            <a:endParaRPr lang="ru-RU" altLang="en-US"/>
          </a:p>
        </p:txBody>
      </p:sp>
      <p:pic>
        <p:nvPicPr>
          <p:cNvPr id="23573" name="Google Shape;250;p23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7725" y="4183063"/>
            <a:ext cx="6858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4" name="Google Shape;251;p23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1589088"/>
            <a:ext cx="1506538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Google Shape;257;p2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Google Shape;258;p24"/>
          <p:cNvSpPr txBox="1">
            <a:spLocks noChangeArrowheads="1"/>
          </p:cNvSpPr>
          <p:nvPr/>
        </p:nvSpPr>
        <p:spPr bwMode="auto">
          <a:xfrm>
            <a:off x="684213" y="100013"/>
            <a:ext cx="7872412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10. ЗАЙМЫ ГОСФОНДА  ПОД 1 % ПРЕДПРИНИМАТЕЛЯМ </a:t>
            </a:r>
            <a:endParaRPr lang="ru-RU" altLang="en-US"/>
          </a:p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ОПЛАТЫ КОММУНАЛЬНЫХ ПЛАТЕЖЕЙ, АРЕНДНОЙ ПЛАТЫ И ДРУГИХ РАСХОДОВ</a:t>
            </a: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en-US" sz="16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580" name="Google Shape;259;p24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4581" name="Google Shape;260;p24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4850" y="1492250"/>
            <a:ext cx="19939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582" name="Google Shape;261;p24"/>
          <p:cNvCxnSpPr>
            <a:cxnSpLocks noChangeShapeType="1"/>
          </p:cNvCxnSpPr>
          <p:nvPr/>
        </p:nvCxnSpPr>
        <p:spPr bwMode="auto">
          <a:xfrm>
            <a:off x="684213" y="771525"/>
            <a:ext cx="7945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62" name="Google Shape;262;p24">
            <a:extLst>
              <a:ext uri="{FF2B5EF4-FFF2-40B4-BE49-F238E27FC236}"/>
            </a:extLst>
          </p:cNvPr>
          <p:cNvSpPr/>
          <p:nvPr/>
        </p:nvSpPr>
        <p:spPr>
          <a:xfrm>
            <a:off x="796829" y="1704382"/>
            <a:ext cx="60876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из списка наиболее пострадавших отраслей </a:t>
            </a:r>
            <a:endParaRPr lang="ru-RU"/>
          </a:p>
        </p:txBody>
      </p:sp>
      <p:sp>
        <p:nvSpPr>
          <p:cNvPr id="263" name="Google Shape;263;p24">
            <a:extLst>
              <a:ext uri="{FF2B5EF4-FFF2-40B4-BE49-F238E27FC236}"/>
            </a:extLst>
          </p:cNvPr>
          <p:cNvSpPr/>
          <p:nvPr/>
        </p:nvSpPr>
        <p:spPr>
          <a:xfrm>
            <a:off x="796829" y="2325274"/>
            <a:ext cx="60876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Сумма займа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500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тыс. руб.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под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1 %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годовых</a:t>
            </a:r>
            <a:endParaRPr lang="ru-RU"/>
          </a:p>
        </p:txBody>
      </p:sp>
      <p:sp>
        <p:nvSpPr>
          <p:cNvPr id="264" name="Google Shape;264;p24">
            <a:extLst>
              <a:ext uri="{FF2B5EF4-FFF2-40B4-BE49-F238E27FC236}"/>
            </a:extLst>
          </p:cNvPr>
          <p:cNvSpPr/>
          <p:nvPr/>
        </p:nvSpPr>
        <p:spPr>
          <a:xfrm>
            <a:off x="788517" y="3156707"/>
            <a:ext cx="6087600" cy="607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Обязательное условие – максимальное сохранение предприятием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рабочих мест</a:t>
            </a:r>
            <a:endParaRPr lang="ru-RU"/>
          </a:p>
        </p:txBody>
      </p:sp>
      <p:sp>
        <p:nvSpPr>
          <p:cNvPr id="265" name="Google Shape;265;p24">
            <a:extLst>
              <a:ext uri="{FF2B5EF4-FFF2-40B4-BE49-F238E27FC236}"/>
            </a:extLst>
          </p:cNvPr>
          <p:cNvSpPr/>
          <p:nvPr/>
        </p:nvSpPr>
        <p:spPr>
          <a:xfrm>
            <a:off x="788517" y="2734378"/>
            <a:ext cx="60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 платежа по основному долгу 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мес.</a:t>
            </a:r>
            <a:endParaRPr lang="ru-RU"/>
          </a:p>
        </p:txBody>
      </p:sp>
      <p:sp>
        <p:nvSpPr>
          <p:cNvPr id="266" name="Google Shape;266;p24">
            <a:extLst>
              <a:ext uri="{FF2B5EF4-FFF2-40B4-BE49-F238E27FC236}"/>
            </a:extLst>
          </p:cNvPr>
          <p:cNvSpPr/>
          <p:nvPr/>
        </p:nvSpPr>
        <p:spPr>
          <a:xfrm>
            <a:off x="796829" y="1029821"/>
            <a:ext cx="6087600" cy="607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Предоставляются для оплаты коммунальных платежей и арендной платы, а также иных расходов, связанных с ведением бизнеса</a:t>
            </a:r>
            <a:endParaRPr lang="ru-RU" sz="1500" b="1">
              <a:solidFill>
                <a:srgbClr val="FF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67" name="Google Shape;267;p24">
            <a:extLst>
              <a:ext uri="{FF2B5EF4-FFF2-40B4-BE49-F238E27FC236}"/>
            </a:extLst>
          </p:cNvPr>
          <p:cNvSpPr/>
          <p:nvPr/>
        </p:nvSpPr>
        <p:spPr>
          <a:xfrm>
            <a:off x="755650" y="4011613"/>
            <a:ext cx="6580188" cy="623887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Первый шаг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– обратиться в Госфонд  по телефону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90-03-35</a:t>
            </a:r>
            <a:endParaRPr lang="ru-RU"/>
          </a:p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				             +7 (3843) 20-06-08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Google Shape;272;p2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603" name="Google Shape;273;p25"/>
          <p:cNvCxnSpPr>
            <a:cxnSpLocks noChangeShapeType="1"/>
          </p:cNvCxnSpPr>
          <p:nvPr/>
        </p:nvCxnSpPr>
        <p:spPr bwMode="auto">
          <a:xfrm>
            <a:off x="785813" y="771525"/>
            <a:ext cx="7818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74" name="Google Shape;274;p25">
            <a:extLst>
              <a:ext uri="{FF2B5EF4-FFF2-40B4-BE49-F238E27FC236}"/>
            </a:extLst>
          </p:cNvPr>
          <p:cNvSpPr/>
          <p:nvPr/>
        </p:nvSpPr>
        <p:spPr>
          <a:xfrm>
            <a:off x="771085" y="1078023"/>
            <a:ext cx="59139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 деятельности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организации – из списка наиболее пострадавших отраслей </a:t>
            </a:r>
            <a:endParaRPr lang="ru-RU"/>
          </a:p>
        </p:txBody>
      </p:sp>
      <p:sp>
        <p:nvSpPr>
          <p:cNvPr id="25607" name="Google Shape;275;p25"/>
          <p:cNvSpPr txBox="1">
            <a:spLocks noChangeArrowheads="1"/>
          </p:cNvSpPr>
          <p:nvPr/>
        </p:nvSpPr>
        <p:spPr bwMode="auto">
          <a:xfrm>
            <a:off x="1249363" y="203200"/>
            <a:ext cx="7227887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11. ЛЬГОТНАЯ РЕСТРУКТУРИЗАЦИЯ КРЕДИТОВ (3 по 1/3)</a:t>
            </a:r>
            <a:endParaRPr lang="ru-RU" altLang="en-US"/>
          </a:p>
        </p:txBody>
      </p:sp>
      <p:sp>
        <p:nvSpPr>
          <p:cNvPr id="276" name="Google Shape;276;p25">
            <a:extLst>
              <a:ext uri="{FF2B5EF4-FFF2-40B4-BE49-F238E27FC236}"/>
            </a:extLst>
          </p:cNvPr>
          <p:cNvSpPr/>
          <p:nvPr/>
        </p:nvSpPr>
        <p:spPr>
          <a:xfrm>
            <a:off x="771084" y="2230751"/>
            <a:ext cx="5913900" cy="1015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Заемщик освобождается от уплаты 2/3 начисленных процентов;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процентов уплачивает заемщик,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– банк,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субсидируется государством</a:t>
            </a:r>
            <a:endParaRPr lang="ru-RU"/>
          </a:p>
        </p:txBody>
      </p:sp>
      <p:sp>
        <p:nvSpPr>
          <p:cNvPr id="277" name="Google Shape;277;p25">
            <a:extLst>
              <a:ext uri="{FF2B5EF4-FFF2-40B4-BE49-F238E27FC236}"/>
            </a:extLst>
          </p:cNvPr>
          <p:cNvSpPr/>
          <p:nvPr/>
        </p:nvSpPr>
        <p:spPr>
          <a:xfrm>
            <a:off x="771085" y="1762671"/>
            <a:ext cx="59205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платежей – на срок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до 6 мес.</a:t>
            </a:r>
            <a:endParaRPr lang="ru-RU"/>
          </a:p>
        </p:txBody>
      </p:sp>
      <p:sp>
        <p:nvSpPr>
          <p:cNvPr id="278" name="Google Shape;278;p25">
            <a:extLst>
              <a:ext uri="{FF2B5EF4-FFF2-40B4-BE49-F238E27FC236}"/>
            </a:extLst>
          </p:cNvPr>
          <p:cNvSpPr/>
          <p:nvPr/>
        </p:nvSpPr>
        <p:spPr>
          <a:xfrm>
            <a:off x="771083" y="3379068"/>
            <a:ext cx="59139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Услугу предоставляют банки, подписавшие соглашение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 Минэкономразвития</a:t>
            </a:r>
            <a:endParaRPr lang="ru-RU" sz="1000">
              <a:solidFill>
                <a:srgbClr val="008765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5617" name="Google Shape;279;p25"/>
          <p:cNvSpPr txBox="1">
            <a:spLocks noChangeArrowheads="1"/>
          </p:cNvSpPr>
          <p:nvPr/>
        </p:nvSpPr>
        <p:spPr bwMode="auto">
          <a:xfrm>
            <a:off x="1295400" y="4225925"/>
            <a:ext cx="5265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 410</a:t>
            </a:r>
            <a:endParaRPr lang="ru-RU" altLang="en-US"/>
          </a:p>
        </p:txBody>
      </p:sp>
      <p:pic>
        <p:nvPicPr>
          <p:cNvPr id="25618" name="Google Shape;280;p25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" y="4187825"/>
            <a:ext cx="7175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9" name="Google Shape;281;p25"/>
          <p:cNvSpPr txBox="1">
            <a:spLocks noChangeArrowheads="1"/>
          </p:cNvSpPr>
          <p:nvPr/>
        </p:nvSpPr>
        <p:spPr bwMode="auto">
          <a:xfrm>
            <a:off x="1292225" y="4470400"/>
            <a:ext cx="5399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</a:t>
            </a:r>
            <a:r>
              <a:rPr lang="ru-RU" altLang="en-US" sz="12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</a:t>
            </a: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вление Правительства Российской Федерации от 03.04.2020 № 434</a:t>
            </a:r>
            <a:endParaRPr lang="ru-RU" altLang="en-US"/>
          </a:p>
        </p:txBody>
      </p:sp>
      <p:pic>
        <p:nvPicPr>
          <p:cNvPr id="25620" name="Google Shape;282;p25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81825" y="1592263"/>
            <a:ext cx="1766888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Google Shape;287;p2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627" name="Google Shape;288;p26"/>
          <p:cNvCxnSpPr>
            <a:cxnSpLocks noChangeShapeType="1"/>
          </p:cNvCxnSpPr>
          <p:nvPr/>
        </p:nvCxnSpPr>
        <p:spPr bwMode="auto">
          <a:xfrm>
            <a:off x="785813" y="771525"/>
            <a:ext cx="7818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6628" name="Google Shape;289;p26"/>
          <p:cNvSpPr txBox="1">
            <a:spLocks noChangeArrowheads="1"/>
          </p:cNvSpPr>
          <p:nvPr/>
        </p:nvSpPr>
        <p:spPr bwMode="auto">
          <a:xfrm>
            <a:off x="785813" y="192088"/>
            <a:ext cx="8107362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12. ПРЕДОСТАВЛЕНИЕ  ПОРУЧИТЕЛЬСТВ ГОСФОНДОМ  БЕЗ ВЗИМАНИЯ КОМИССИИ </a:t>
            </a:r>
            <a:endParaRPr lang="ru-RU" altLang="en-US"/>
          </a:p>
        </p:txBody>
      </p:sp>
      <p:sp>
        <p:nvSpPr>
          <p:cNvPr id="290" name="Google Shape;290;p26">
            <a:extLst>
              <a:ext uri="{FF2B5EF4-FFF2-40B4-BE49-F238E27FC236}"/>
            </a:extLst>
          </p:cNvPr>
          <p:cNvSpPr/>
          <p:nvPr/>
        </p:nvSpPr>
        <p:spPr>
          <a:xfrm>
            <a:off x="803275" y="1000125"/>
            <a:ext cx="7443788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Предоставление поручительств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без взимания комиссии 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рефинансируемым кредитам</a:t>
            </a:r>
          </a:p>
        </p:txBody>
      </p:sp>
      <p:sp>
        <p:nvSpPr>
          <p:cNvPr id="291" name="Google Shape;291;p26">
            <a:extLst>
              <a:ext uri="{FF2B5EF4-FFF2-40B4-BE49-F238E27FC236}"/>
            </a:extLst>
          </p:cNvPr>
          <p:cNvSpPr/>
          <p:nvPr/>
        </p:nvSpPr>
        <p:spPr>
          <a:xfrm>
            <a:off x="803275" y="1722438"/>
            <a:ext cx="7443788" cy="10160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Условия предоставления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- кредит выдается   на погашение  ранее выданного кредита  с поручительством Госфонда;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- Размер поручительства равен поручительству по погашаемому кредиту</a:t>
            </a:r>
          </a:p>
        </p:txBody>
      </p:sp>
      <p:sp>
        <p:nvSpPr>
          <p:cNvPr id="292" name="Google Shape;292;p26">
            <a:extLst>
              <a:ext uri="{FF2B5EF4-FFF2-40B4-BE49-F238E27FC236}"/>
            </a:extLst>
          </p:cNvPr>
          <p:cNvSpPr/>
          <p:nvPr/>
        </p:nvSpPr>
        <p:spPr>
          <a:xfrm>
            <a:off x="793750" y="3036888"/>
            <a:ext cx="7453313" cy="32385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Носит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заявительный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характер</a:t>
            </a:r>
            <a:endParaRPr lang="ru-RU"/>
          </a:p>
        </p:txBody>
      </p:sp>
      <p:sp>
        <p:nvSpPr>
          <p:cNvPr id="293" name="Google Shape;293;p26">
            <a:extLst>
              <a:ext uri="{FF2B5EF4-FFF2-40B4-BE49-F238E27FC236}"/>
            </a:extLst>
          </p:cNvPr>
          <p:cNvSpPr/>
          <p:nvPr/>
        </p:nvSpPr>
        <p:spPr>
          <a:xfrm>
            <a:off x="1606550" y="3689350"/>
            <a:ext cx="5770563" cy="784225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2F2F2"/>
                </a:solidFill>
                <a:latin typeface="Calibri" pitchFamily="34" charset="0"/>
                <a:sym typeface="Calibri" pitchFamily="34" charset="0"/>
              </a:rPr>
              <a:t>Микрокредитная  компания  Государственный фонд поддержки предпринимательства Кемеровской области         </a:t>
            </a:r>
          </a:p>
          <a:p>
            <a:pPr algn="ctr"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2F2F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http:/ fod42.ru/</a:t>
            </a:r>
            <a:endParaRPr lang="ru-RU" sz="15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Google Shape;298;p2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651" name="Google Shape;299;p27"/>
          <p:cNvCxnSpPr>
            <a:cxnSpLocks noChangeShapeType="1"/>
          </p:cNvCxnSpPr>
          <p:nvPr/>
        </p:nvCxnSpPr>
        <p:spPr bwMode="auto">
          <a:xfrm>
            <a:off x="760413" y="771525"/>
            <a:ext cx="7845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300" name="Google Shape;300;p27">
            <a:extLst>
              <a:ext uri="{FF2B5EF4-FFF2-40B4-BE49-F238E27FC236}"/>
            </a:extLst>
          </p:cNvPr>
          <p:cNvSpPr/>
          <p:nvPr/>
        </p:nvSpPr>
        <p:spPr>
          <a:xfrm>
            <a:off x="585788" y="839788"/>
            <a:ext cx="6699250" cy="35877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предоставляется сроком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до 6 мес.</a:t>
            </a:r>
            <a:endParaRPr lang="ru-RU"/>
          </a:p>
        </p:txBody>
      </p:sp>
      <p:sp>
        <p:nvSpPr>
          <p:cNvPr id="301" name="Google Shape;301;p27">
            <a:extLst>
              <a:ext uri="{FF2B5EF4-FFF2-40B4-BE49-F238E27FC236}"/>
            </a:extLst>
          </p:cNvPr>
          <p:cNvSpPr/>
          <p:nvPr/>
        </p:nvSpPr>
        <p:spPr>
          <a:xfrm>
            <a:off x="593725" y="2160588"/>
            <a:ext cx="6691313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Условие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– ежемесячная оплата процентов по договору</a:t>
            </a:r>
            <a:endParaRPr lang="ru-RU"/>
          </a:p>
        </p:txBody>
      </p:sp>
      <p:sp>
        <p:nvSpPr>
          <p:cNvPr id="302" name="Google Shape;302;p27">
            <a:extLst>
              <a:ext uri="{FF2B5EF4-FFF2-40B4-BE49-F238E27FC236}"/>
            </a:extLst>
          </p:cNvPr>
          <p:cNvSpPr/>
          <p:nvPr/>
        </p:nvSpPr>
        <p:spPr>
          <a:xfrm>
            <a:off x="585788" y="1712913"/>
            <a:ext cx="6691312" cy="35877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Получатель – заёмщик Госфонда</a:t>
            </a:r>
          </a:p>
        </p:txBody>
      </p:sp>
      <p:sp>
        <p:nvSpPr>
          <p:cNvPr id="303" name="Google Shape;303;p27">
            <a:extLst>
              <a:ext uri="{FF2B5EF4-FFF2-40B4-BE49-F238E27FC236}"/>
            </a:extLst>
          </p:cNvPr>
          <p:cNvSpPr/>
          <p:nvPr/>
        </p:nvSpPr>
        <p:spPr>
          <a:xfrm>
            <a:off x="612775" y="3321050"/>
            <a:ext cx="6691313" cy="62388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Первый шаг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– обратиться в Госфонд  по телефону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90-03-35</a:t>
            </a:r>
            <a:endParaRPr lang="ru-RU"/>
          </a:p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				          +7 (3843) 20-06-08</a:t>
            </a:r>
            <a:endParaRPr lang="ru-RU" sz="1500" b="1">
              <a:solidFill>
                <a:srgbClr val="EE39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4" name="Google Shape;304;p27">
            <a:extLst>
              <a:ext uri="{FF2B5EF4-FFF2-40B4-BE49-F238E27FC236}"/>
            </a:extLst>
          </p:cNvPr>
          <p:cNvSpPr/>
          <p:nvPr/>
        </p:nvSpPr>
        <p:spPr>
          <a:xfrm>
            <a:off x="585788" y="1285875"/>
            <a:ext cx="6700837" cy="32226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для всех отраслей экономики</a:t>
            </a:r>
            <a:endParaRPr lang="ru-RU"/>
          </a:p>
        </p:txBody>
      </p:sp>
      <p:pic>
        <p:nvPicPr>
          <p:cNvPr id="27657" name="Google Shape;305;p2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4738" y="1712913"/>
            <a:ext cx="1584325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6" name="Google Shape;306;p27">
            <a:extLst>
              <a:ext uri="{FF2B5EF4-FFF2-40B4-BE49-F238E27FC236}"/>
            </a:extLst>
          </p:cNvPr>
          <p:cNvSpPr/>
          <p:nvPr/>
        </p:nvSpPr>
        <p:spPr>
          <a:xfrm>
            <a:off x="585788" y="2686050"/>
            <a:ext cx="6691312" cy="35718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Возможно досрочное погашение</a:t>
            </a:r>
            <a:endParaRPr lang="ru-RU"/>
          </a:p>
        </p:txBody>
      </p:sp>
      <p:sp>
        <p:nvSpPr>
          <p:cNvPr id="27659" name="Google Shape;307;p27"/>
          <p:cNvSpPr txBox="1">
            <a:spLocks noChangeArrowheads="1"/>
          </p:cNvSpPr>
          <p:nvPr/>
        </p:nvSpPr>
        <p:spPr bwMode="auto">
          <a:xfrm>
            <a:off x="1143000" y="357188"/>
            <a:ext cx="5735638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13. РЕСТРУКТУРИЗАЦИЯ   МИКРОЗАЙМОВ   ГОСФОНДОМ</a:t>
            </a:r>
            <a:endParaRPr lang="ru-RU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Google Shape;312;p2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938" y="0"/>
            <a:ext cx="617538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675" name="Google Shape;313;p28"/>
          <p:cNvCxnSpPr>
            <a:cxnSpLocks noChangeShapeType="1"/>
          </p:cNvCxnSpPr>
          <p:nvPr/>
        </p:nvCxnSpPr>
        <p:spPr bwMode="auto">
          <a:xfrm>
            <a:off x="706438" y="700088"/>
            <a:ext cx="79200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8676" name="Google Shape;314;p28"/>
          <p:cNvSpPr txBox="1">
            <a:spLocks noChangeArrowheads="1"/>
          </p:cNvSpPr>
          <p:nvPr/>
        </p:nvSpPr>
        <p:spPr bwMode="auto">
          <a:xfrm>
            <a:off x="304800" y="242888"/>
            <a:ext cx="8369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ТЕЛЕФОНЫ ГОРЯЧИХ ЛИНИЙ, ПОЛЕЗНЫЕ ССЫЛКИ</a:t>
            </a:r>
            <a:endParaRPr lang="ru-RU" altLang="en-US"/>
          </a:p>
        </p:txBody>
      </p:sp>
      <p:sp>
        <p:nvSpPr>
          <p:cNvPr id="315" name="Google Shape;315;p28">
            <a:extLst>
              <a:ext uri="{FF2B5EF4-FFF2-40B4-BE49-F238E27FC236}"/>
            </a:extLst>
          </p:cNvPr>
          <p:cNvSpPr/>
          <p:nvPr/>
        </p:nvSpPr>
        <p:spPr>
          <a:xfrm>
            <a:off x="739775" y="3001963"/>
            <a:ext cx="8145463" cy="52387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СОЮЗ «КУЗБАССКАЯ ТОРГОВО-ПРОМЫШЛЕННАЯ ПАЛАТА»</a:t>
            </a:r>
            <a:r>
              <a:rPr lang="ru-RU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77-74-55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65D"/>
              </a:buClr>
              <a:buSzPts val="1200"/>
              <a:buFont typeface="Calibri" pitchFamily="34" charset="0"/>
              <a:buNone/>
              <a:defRPr/>
            </a:pPr>
            <a:r>
              <a:rPr lang="ru-RU" sz="12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KUZBASS CHAMBER OF COMMERS AND INDUSTRY UNION                                                                      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http://kuztpp.ru/ru/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6" name="Google Shape;316;p28">
            <a:extLst>
              <a:ext uri="{FF2B5EF4-FFF2-40B4-BE49-F238E27FC236}"/>
            </a:extLst>
          </p:cNvPr>
          <p:cNvSpPr/>
          <p:nvPr/>
        </p:nvSpPr>
        <p:spPr>
          <a:xfrm>
            <a:off x="723900" y="4227513"/>
            <a:ext cx="8161338" cy="7080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МИКРОКРЕДИТНАЯ КОМПАНИЯ ГОСУДАРСТВЕННЫЙ ФОНД ПОДДЕРЖКИ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90-03-39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ПРЕДПРИНИМАТЕЛЬСТВА КЕМЕРОВСКОЙ ОБЛАСТИ            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90-03-38 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 algn="r"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en-US" sz="1000">
                <a:latin typeface="Calibri" pitchFamily="34" charset="0"/>
                <a:hlinkClick r:id="rId5"/>
              </a:rPr>
              <a:t>http://gfppko.ru</a:t>
            </a:r>
            <a:r>
              <a:rPr lang="en-US" sz="1000">
                <a:hlinkClick r:id="rId5"/>
              </a:rPr>
              <a:t>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0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7" name="Google Shape;317;p28">
            <a:extLst>
              <a:ext uri="{FF2B5EF4-FFF2-40B4-BE49-F238E27FC236}"/>
            </a:extLst>
          </p:cNvPr>
          <p:cNvSpPr/>
          <p:nvPr/>
        </p:nvSpPr>
        <p:spPr>
          <a:xfrm>
            <a:off x="736600" y="2181225"/>
            <a:ext cx="8148638" cy="7080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УПОЛНОМОЧЕННЫЙ ПО ЗАЩИТЕ ПРАВ ПРЕДПРИНИМАТЕЛЕЙ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49-27-00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В КЕМЕРОВСКОЙ ОБЛАСТИ – КУЗБАССЕ                                   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58-15-01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 algn="r"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en-US" sz="1000">
                <a:latin typeface="Calibri" pitchFamily="34" charset="0"/>
                <a:hlinkClick r:id="rId6"/>
              </a:rPr>
              <a:t>http://www.ombudsmanbiz42.ru/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8" name="Google Shape;318;p28">
            <a:extLst>
              <a:ext uri="{FF2B5EF4-FFF2-40B4-BE49-F238E27FC236}"/>
            </a:extLst>
          </p:cNvPr>
          <p:cNvSpPr/>
          <p:nvPr/>
        </p:nvSpPr>
        <p:spPr>
          <a:xfrm>
            <a:off x="717550" y="1168400"/>
            <a:ext cx="8167688" cy="357188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ЦЕНТРАЛЬНЫЙ БАНК РОССИЙСКОЙ ФЕДЕРАЦИИ                           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7"/>
              </a:rPr>
              <a:t>https://cbr.ru/press/event/?id=6590</a:t>
            </a:r>
            <a:endParaRPr lang="ru-RU" sz="10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9" name="Google Shape;319;p28">
            <a:extLst>
              <a:ext uri="{FF2B5EF4-FFF2-40B4-BE49-F238E27FC236}"/>
            </a:extLst>
          </p:cNvPr>
          <p:cNvSpPr txBox="1"/>
          <p:nvPr/>
        </p:nvSpPr>
        <p:spPr>
          <a:xfrm>
            <a:off x="722313" y="3629025"/>
            <a:ext cx="8162925" cy="5429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КЕМЕРОВСКОЕ ОБЛАСТНОЕ ОТДЕЛЕНИЕ «ОПОРА РОССИИ»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(923) 493 3231</a:t>
            </a:r>
          </a:p>
          <a:p>
            <a:pPr algn="r">
              <a:lnSpc>
                <a:spcPct val="115000"/>
              </a:lnSpc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8"/>
              </a:rPr>
              <a:t>http://opora42.ru/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</a:p>
        </p:txBody>
      </p:sp>
      <p:sp>
        <p:nvSpPr>
          <p:cNvPr id="320" name="Google Shape;320;p28">
            <a:extLst>
              <a:ext uri="{FF2B5EF4-FFF2-40B4-BE49-F238E27FC236}"/>
            </a:extLst>
          </p:cNvPr>
          <p:cNvSpPr txBox="1"/>
          <p:nvPr/>
        </p:nvSpPr>
        <p:spPr>
          <a:xfrm>
            <a:off x="722313" y="1576388"/>
            <a:ext cx="8162925" cy="538162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МИНИСТЕРСТВО ЭКОНОМИЧЕСКОГО РАЗВИТИЯ РОССИЙСКОЙ ФЕДЕРАЦИИ</a:t>
            </a:r>
            <a:endParaRPr lang="ru-RU"/>
          </a:p>
          <a:p>
            <a:pPr algn="r">
              <a:buClr>
                <a:srgbClr val="17365D"/>
              </a:buClr>
              <a:buSzPts val="1400"/>
              <a:buFont typeface="Calibri" pitchFamily="34" charset="0"/>
              <a:buNone/>
              <a:defRPr/>
            </a:pPr>
            <a:r>
              <a:rPr lang="ru-RU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9"/>
              </a:rPr>
              <a:t>https://www.economy.gov.ru/material/news/ekonomika_bez_virusa/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21" name="Google Shape;321;p28">
            <a:extLst>
              <a:ext uri="{FF2B5EF4-FFF2-40B4-BE49-F238E27FC236}"/>
            </a:extLst>
          </p:cNvPr>
          <p:cNvSpPr txBox="1"/>
          <p:nvPr/>
        </p:nvSpPr>
        <p:spPr>
          <a:xfrm>
            <a:off x="706438" y="763588"/>
            <a:ext cx="8178800" cy="35718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ПРАВИТЕЛЬСТВО РОССИЙСКОЙ ФЕДЕРАЦИИ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10"/>
              </a:rPr>
              <a:t>http://government.ru/static/main/GOV-StopCoronavirus2020.html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9">
            <a:extLst>
              <a:ext uri="{FF2B5EF4-FFF2-40B4-BE49-F238E27FC236}"/>
            </a:extLst>
          </p:cNvPr>
          <p:cNvSpPr txBox="1"/>
          <p:nvPr/>
        </p:nvSpPr>
        <p:spPr>
          <a:xfrm>
            <a:off x="755650" y="1460500"/>
            <a:ext cx="8135938" cy="623888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УПРАВЛЕНИЕ ПО ЦЕННЫМ БУМАГАМ И СТРАХОВОМУ РЫНКУ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36-76-62</a:t>
            </a:r>
            <a:endParaRPr lang="ru-RU"/>
          </a:p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АДМИНИСТРАЦИИ ПРАВИТЕЛЬСТВА КУЗБАССА                                                                       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ucb@ako.ru</a:t>
            </a:r>
          </a:p>
        </p:txBody>
      </p:sp>
      <p:sp>
        <p:nvSpPr>
          <p:cNvPr id="29699" name="Google Shape;327;p29"/>
          <p:cNvSpPr txBox="1">
            <a:spLocks noChangeArrowheads="1"/>
          </p:cNvSpPr>
          <p:nvPr/>
        </p:nvSpPr>
        <p:spPr bwMode="auto">
          <a:xfrm>
            <a:off x="1258888" y="290513"/>
            <a:ext cx="6461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ТЕЛЕФОНЫ ГОРЯЧИХ ЛИНИЙ, ПОЛЕЗНЫЕ ССЫЛКИ</a:t>
            </a:r>
            <a:endParaRPr lang="ru-RU" altLang="en-US"/>
          </a:p>
        </p:txBody>
      </p:sp>
      <p:cxnSp>
        <p:nvCxnSpPr>
          <p:cNvPr id="29700" name="Google Shape;328;p29"/>
          <p:cNvCxnSpPr>
            <a:cxnSpLocks noChangeShapeType="1"/>
          </p:cNvCxnSpPr>
          <p:nvPr/>
        </p:nvCxnSpPr>
        <p:spPr bwMode="auto">
          <a:xfrm>
            <a:off x="755650" y="771525"/>
            <a:ext cx="7848600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29701" name="Google Shape;329;p2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" name="Google Shape;330;p29">
            <a:extLst>
              <a:ext uri="{FF2B5EF4-FFF2-40B4-BE49-F238E27FC236}"/>
            </a:extLst>
          </p:cNvPr>
          <p:cNvSpPr/>
          <p:nvPr/>
        </p:nvSpPr>
        <p:spPr>
          <a:xfrm>
            <a:off x="746125" y="839788"/>
            <a:ext cx="8145463" cy="55403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ДЕПАРТАМЕНТ ПО РАЗВИТИЮ ПРЕДПРИНИМАТЕЛЬСТВА И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+7(3842) 75-84-12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ПОТРЕБИТЕЛЬСКОГО РЫНКА КУЗБАССА                                                                                    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drpipr@ako.ru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oogle Shape;104;p1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Google Shape;105;p14"/>
          <p:cNvSpPr txBox="1">
            <a:spLocks noChangeArrowheads="1"/>
          </p:cNvSpPr>
          <p:nvPr/>
        </p:nvSpPr>
        <p:spPr bwMode="auto">
          <a:xfrm>
            <a:off x="755650" y="95250"/>
            <a:ext cx="77771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FF0000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МЕРЫ ПОДДЕРЖКИ МСП </a:t>
            </a:r>
            <a:endParaRPr lang="ru-RU" altLang="en-US"/>
          </a:p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преодоления последствий распространения новой коронавирусной инфекции</a:t>
            </a:r>
            <a:endParaRPr lang="ru-RU" altLang="en-US"/>
          </a:p>
        </p:txBody>
      </p:sp>
      <p:sp>
        <p:nvSpPr>
          <p:cNvPr id="14340" name="Google Shape;106;p14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4341" name="Google Shape;107;p14"/>
          <p:cNvCxnSpPr>
            <a:cxnSpLocks noChangeShapeType="1"/>
          </p:cNvCxnSpPr>
          <p:nvPr/>
        </p:nvCxnSpPr>
        <p:spPr bwMode="auto">
          <a:xfrm>
            <a:off x="688975" y="771525"/>
            <a:ext cx="7972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108" name="Google Shape;108;p14">
            <a:extLst>
              <a:ext uri="{FF2B5EF4-FFF2-40B4-BE49-F238E27FC236}"/>
            </a:extLst>
          </p:cNvPr>
          <p:cNvSpPr/>
          <p:nvPr/>
        </p:nvSpPr>
        <p:spPr>
          <a:xfrm>
            <a:off x="689216" y="980611"/>
            <a:ext cx="78897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8. Программа</a:t>
            </a:r>
            <a:r>
              <a:rPr lang="ru-RU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получения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кредитов под 0 % на выплату заработной платы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сроком на 6 мес</a:t>
            </a:r>
            <a:r>
              <a:rPr lang="ru-RU" sz="13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.</a:t>
            </a:r>
            <a:endParaRPr lang="ru-RU"/>
          </a:p>
        </p:txBody>
      </p:sp>
      <p:sp>
        <p:nvSpPr>
          <p:cNvPr id="109" name="Google Shape;109;p14">
            <a:extLst>
              <a:ext uri="{FF2B5EF4-FFF2-40B4-BE49-F238E27FC236}"/>
            </a:extLst>
          </p:cNvPr>
          <p:cNvSpPr/>
          <p:nvPr/>
        </p:nvSpPr>
        <p:spPr>
          <a:xfrm>
            <a:off x="705136" y="3028159"/>
            <a:ext cx="78783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12.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Предоставление  поручительств 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Госфонда без комиссии  для рефинансирования кредитов</a:t>
            </a:r>
            <a:endParaRPr lang="ru-RU"/>
          </a:p>
        </p:txBody>
      </p:sp>
      <p:sp>
        <p:nvSpPr>
          <p:cNvPr id="110" name="Google Shape;110;p14">
            <a:extLst>
              <a:ext uri="{FF2B5EF4-FFF2-40B4-BE49-F238E27FC236}"/>
            </a:extLst>
          </p:cNvPr>
          <p:cNvSpPr/>
          <p:nvPr/>
        </p:nvSpPr>
        <p:spPr>
          <a:xfrm>
            <a:off x="703615" y="2492063"/>
            <a:ext cx="78900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008765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11.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Льготная реструктуризация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кредитов (3 по 1/3)</a:t>
            </a:r>
            <a:endParaRPr lang="ru-RU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11" name="Google Shape;111;p14">
            <a:extLst>
              <a:ext uri="{FF2B5EF4-FFF2-40B4-BE49-F238E27FC236}"/>
            </a:extLst>
          </p:cNvPr>
          <p:cNvSpPr/>
          <p:nvPr/>
        </p:nvSpPr>
        <p:spPr>
          <a:xfrm>
            <a:off x="714375" y="3900488"/>
            <a:ext cx="7858125" cy="342900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FFFFFF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ТЕЛЕФОНЫ ГОРЯЧИХ ЛИНИЙ, ПОЛЕЗНЫЕ ССЫЛКИ</a:t>
            </a:r>
          </a:p>
        </p:txBody>
      </p:sp>
      <p:sp>
        <p:nvSpPr>
          <p:cNvPr id="112" name="Google Shape;112;p14">
            <a:extLst>
              <a:ext uri="{FF2B5EF4-FFF2-40B4-BE49-F238E27FC236}"/>
            </a:extLst>
          </p:cNvPr>
          <p:cNvSpPr/>
          <p:nvPr/>
        </p:nvSpPr>
        <p:spPr>
          <a:xfrm>
            <a:off x="699293" y="2010512"/>
            <a:ext cx="7890000" cy="34005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008765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10.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Займы</a:t>
            </a:r>
            <a:r>
              <a:rPr lang="ru-RU">
                <a:solidFill>
                  <a:srgbClr val="36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под 1 % предпринимателям для оплаты коммунальных платежей, арендной платы</a:t>
            </a:r>
          </a:p>
        </p:txBody>
      </p:sp>
      <p:sp>
        <p:nvSpPr>
          <p:cNvPr id="113" name="Google Shape;113;p14">
            <a:extLst>
              <a:ext uri="{FF2B5EF4-FFF2-40B4-BE49-F238E27FC236}"/>
            </a:extLst>
          </p:cNvPr>
          <p:cNvSpPr/>
          <p:nvPr/>
        </p:nvSpPr>
        <p:spPr>
          <a:xfrm>
            <a:off x="689216" y="1500794"/>
            <a:ext cx="78897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9. Льготное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кредитование</a:t>
            </a:r>
            <a:r>
              <a:rPr lang="ru-RU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МСП через банки</a:t>
            </a:r>
            <a:endParaRPr lang="ru-RU"/>
          </a:p>
        </p:txBody>
      </p:sp>
      <p:sp>
        <p:nvSpPr>
          <p:cNvPr id="114" name="Google Shape;114;p14">
            <a:extLst>
              <a:ext uri="{FF2B5EF4-FFF2-40B4-BE49-F238E27FC236}"/>
            </a:extLst>
          </p:cNvPr>
          <p:cNvSpPr/>
          <p:nvPr/>
        </p:nvSpPr>
        <p:spPr>
          <a:xfrm>
            <a:off x="714348" y="3429006"/>
            <a:ext cx="78582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13. 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Реструктуризация  микрозаймов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Госфондом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119;p1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Google Shape;120;p15"/>
          <p:cNvSpPr txBox="1">
            <a:spLocks noChangeArrowheads="1"/>
          </p:cNvSpPr>
          <p:nvPr/>
        </p:nvSpPr>
        <p:spPr bwMode="auto">
          <a:xfrm>
            <a:off x="630238" y="160338"/>
            <a:ext cx="7789862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1. ОТСРОЧКА ПО НАЛОГАМ</a:t>
            </a:r>
            <a:endParaRPr lang="ru-RU" altLang="en-US"/>
          </a:p>
        </p:txBody>
      </p:sp>
      <p:sp>
        <p:nvSpPr>
          <p:cNvPr id="15364" name="Google Shape;121;p15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22" name="Google Shape;122;p15">
            <a:extLst>
              <a:ext uri="{FF2B5EF4-FFF2-40B4-BE49-F238E27FC236}"/>
            </a:extLst>
          </p:cNvPr>
          <p:cNvSpPr/>
          <p:nvPr/>
        </p:nvSpPr>
        <p:spPr>
          <a:xfrm>
            <a:off x="711200" y="1004888"/>
            <a:ext cx="7966075" cy="56832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по налогам 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месяцев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(кроме НДС)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организациям и ИП в сфере МСП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из списка наиболее пострадавших отраслей</a:t>
            </a:r>
          </a:p>
        </p:txBody>
      </p:sp>
      <p:sp>
        <p:nvSpPr>
          <p:cNvPr id="123" name="Google Shape;123;p15">
            <a:extLst>
              <a:ext uri="{FF2B5EF4-FFF2-40B4-BE49-F238E27FC236}"/>
            </a:extLst>
          </p:cNvPr>
          <p:cNvSpPr txBox="1"/>
          <p:nvPr/>
        </p:nvSpPr>
        <p:spPr>
          <a:xfrm>
            <a:off x="677863" y="2024063"/>
            <a:ext cx="7966075" cy="78581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Новые правила отсрочки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 года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или рассрочки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5 лет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уплате налогов (кроме НДПИ и акцизов) 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организации и ИП в сфере МСП из списка наиболее пострадавших отраслей</a:t>
            </a:r>
            <a:endParaRPr lang="ru-RU"/>
          </a:p>
        </p:txBody>
      </p:sp>
      <p:sp>
        <p:nvSpPr>
          <p:cNvPr id="15367" name="Google Shape;124;p15"/>
          <p:cNvSpPr>
            <a:spLocks noChangeArrowheads="1"/>
          </p:cNvSpPr>
          <p:nvPr/>
        </p:nvSpPr>
        <p:spPr bwMode="auto">
          <a:xfrm>
            <a:off x="717550" y="3703638"/>
            <a:ext cx="4073525" cy="938212"/>
          </a:xfrm>
          <a:prstGeom prst="rect">
            <a:avLst/>
          </a:prstGeom>
          <a:noFill/>
          <a:ln w="38100">
            <a:solidFill>
              <a:srgbClr val="8CB3E3"/>
            </a:solidFill>
            <a:round/>
            <a:headEnd type="none" w="sm" len="sm"/>
            <a:tailEnd type="none" w="sm" len="sm"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500"/>
              <a:buFont typeface="Calibri" pitchFamily="34" charset="0"/>
              <a:buNone/>
            </a:pPr>
            <a:r>
              <a:rPr lang="ru-RU" altLang="en-US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Проверить свой бизнес можно в специальном сервисе ФНС: результат о принадлежности</a:t>
            </a:r>
            <a:br>
              <a:rPr lang="ru-RU" altLang="en-US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altLang="en-US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 пострадавшим отраслям будет известен сразу</a:t>
            </a:r>
            <a:endParaRPr lang="ru-RU" altLang="en-US"/>
          </a:p>
          <a:p>
            <a:pPr algn="ctr">
              <a:buClr>
                <a:srgbClr val="008765"/>
              </a:buClr>
              <a:buSzPts val="1000"/>
              <a:buFont typeface="Calibri" pitchFamily="34" charset="0"/>
              <a:buNone/>
            </a:pPr>
            <a:r>
              <a:rPr lang="ru-RU" altLang="en-US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https://service.nalog.ru/covid/index.html</a:t>
            </a:r>
            <a:endParaRPr lang="ru-RU" altLang="en-US" sz="1000">
              <a:solidFill>
                <a:srgbClr val="008765"/>
              </a:solidFill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5368" name="Google Shape;125;p15"/>
          <p:cNvCxnSpPr>
            <a:cxnSpLocks noChangeShapeType="1"/>
          </p:cNvCxnSpPr>
          <p:nvPr/>
        </p:nvCxnSpPr>
        <p:spPr bwMode="auto">
          <a:xfrm>
            <a:off x="677863" y="700088"/>
            <a:ext cx="788828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15369" name="Google Shape;126;p15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3703638"/>
            <a:ext cx="7683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Google Shape;127;p15"/>
          <p:cNvSpPr txBox="1">
            <a:spLocks noChangeArrowheads="1"/>
          </p:cNvSpPr>
          <p:nvPr/>
        </p:nvSpPr>
        <p:spPr bwMode="auto">
          <a:xfrm>
            <a:off x="5795963" y="3857625"/>
            <a:ext cx="3024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 409</a:t>
            </a:r>
            <a:endParaRPr lang="ru-R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Google Shape;132;p1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Google Shape;133;p16"/>
          <p:cNvSpPr txBox="1">
            <a:spLocks noChangeArrowheads="1"/>
          </p:cNvSpPr>
          <p:nvPr/>
        </p:nvSpPr>
        <p:spPr bwMode="auto">
          <a:xfrm>
            <a:off x="609600" y="328613"/>
            <a:ext cx="7789863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2. ОТСРОЧКА НА УПЛАТУ СТРАХОВЫХ ВЗНОСОВ</a:t>
            </a:r>
            <a:endParaRPr lang="ru-RU" altLang="en-US"/>
          </a:p>
        </p:txBody>
      </p:sp>
      <p:sp>
        <p:nvSpPr>
          <p:cNvPr id="16388" name="Google Shape;134;p16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35" name="Google Shape;135;p16">
            <a:extLst>
              <a:ext uri="{FF2B5EF4-FFF2-40B4-BE49-F238E27FC236}"/>
            </a:extLst>
          </p:cNvPr>
          <p:cNvSpPr/>
          <p:nvPr/>
        </p:nvSpPr>
        <p:spPr>
          <a:xfrm>
            <a:off x="768350" y="952500"/>
            <a:ext cx="5765800" cy="160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Срок действия от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4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мес.:</a:t>
            </a:r>
            <a:endParaRPr lang="ru-RU"/>
          </a:p>
          <a:p>
            <a:pPr>
              <a:buClr>
                <a:srgbClr val="000000"/>
              </a:buClr>
              <a:buSzPts val="800"/>
              <a:buFont typeface="Calibri" pitchFamily="34" charset="0"/>
              <a:buNone/>
              <a:defRPr/>
            </a:pPr>
            <a:endParaRPr lang="ru-RU" sz="8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4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месяца продлеваются сроки уплаты страховых взносов</a:t>
            </a:r>
            <a:b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за июнь-июль 2020 г.</a:t>
            </a:r>
          </a:p>
          <a:p>
            <a:pPr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месяцев –  за март, апрель, май 2020 г.,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а также начисленных для ИП взносов за 2019 г. с суммы дохода более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300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 тыс рублей</a:t>
            </a:r>
          </a:p>
        </p:txBody>
      </p:sp>
      <p:cxnSp>
        <p:nvCxnSpPr>
          <p:cNvPr id="16390" name="Google Shape;136;p16"/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16391" name="Google Shape;137;p16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625" y="4108450"/>
            <a:ext cx="7683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Google Shape;138;p16"/>
          <p:cNvSpPr txBox="1">
            <a:spLocks noChangeArrowheads="1"/>
          </p:cNvSpPr>
          <p:nvPr/>
        </p:nvSpPr>
        <p:spPr bwMode="auto">
          <a:xfrm>
            <a:off x="1639888" y="3571875"/>
            <a:ext cx="3024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6393" name="Google Shape;139;p16"/>
          <p:cNvSpPr txBox="1">
            <a:spLocks noChangeArrowheads="1"/>
          </p:cNvSpPr>
          <p:nvPr/>
        </p:nvSpPr>
        <p:spPr bwMode="auto">
          <a:xfrm>
            <a:off x="1497013" y="4230688"/>
            <a:ext cx="5580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 409</a:t>
            </a:r>
            <a:endParaRPr lang="ru-RU" altLang="en-US"/>
          </a:p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24.04.2020 № 570</a:t>
            </a:r>
            <a:endParaRPr lang="ru-RU" altLang="en-US"/>
          </a:p>
        </p:txBody>
      </p:sp>
      <p:pic>
        <p:nvPicPr>
          <p:cNvPr id="16394" name="Google Shape;140;p16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56425" y="1327150"/>
            <a:ext cx="17780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" name="Google Shape;141;p16">
            <a:extLst>
              <a:ext uri="{FF2B5EF4-FFF2-40B4-BE49-F238E27FC236}"/>
            </a:extLst>
          </p:cNvPr>
          <p:cNvSpPr/>
          <p:nvPr/>
        </p:nvSpPr>
        <p:spPr>
          <a:xfrm>
            <a:off x="768350" y="2776538"/>
            <a:ext cx="5765800" cy="32226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Отсрочка действует для зарегистрированных в Едином реестре МСП</a:t>
            </a:r>
          </a:p>
        </p:txBody>
      </p:sp>
      <p:sp>
        <p:nvSpPr>
          <p:cNvPr id="142" name="Google Shape;142;p16">
            <a:extLst>
              <a:ext uri="{FF2B5EF4-FFF2-40B4-BE49-F238E27FC236}"/>
            </a:extLst>
          </p:cNvPr>
          <p:cNvSpPr/>
          <p:nvPr/>
        </p:nvSpPr>
        <p:spPr>
          <a:xfrm>
            <a:off x="768350" y="3278188"/>
            <a:ext cx="5765800" cy="342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Сфера деятельности – из списка наиболее пострадавших отраслей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oogle Shape;147;p1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Google Shape;148;p17"/>
          <p:cNvSpPr txBox="1">
            <a:spLocks noChangeArrowheads="1"/>
          </p:cNvSpPr>
          <p:nvPr/>
        </p:nvSpPr>
        <p:spPr bwMode="auto">
          <a:xfrm>
            <a:off x="609600" y="328613"/>
            <a:ext cx="778986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3. СНИЖЕНИЕ СТРАХОВЫХ ПЛАТЕЖЕЙ С </a:t>
            </a: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30 %</a:t>
            </a: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ДО </a:t>
            </a: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15 %</a:t>
            </a:r>
            <a:endParaRPr lang="ru-RU" altLang="en-US"/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en-US" sz="1600" b="1">
              <a:solidFill>
                <a:srgbClr val="FF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412" name="Google Shape;149;p17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0" name="Google Shape;150;p17">
            <a:extLst>
              <a:ext uri="{FF2B5EF4-FFF2-40B4-BE49-F238E27FC236}"/>
            </a:extLst>
          </p:cNvPr>
          <p:cNvSpPr/>
          <p:nvPr/>
        </p:nvSpPr>
        <p:spPr>
          <a:xfrm>
            <a:off x="792163" y="1173163"/>
            <a:ext cx="5999162" cy="55403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85750" indent="-285750"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Действует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 апреля 2020 г. 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в отношении плательщиков страховых взносов, признаваемых МСП </a:t>
            </a:r>
            <a:endParaRPr lang="ru-RU">
              <a:latin typeface="Calibri" pitchFamily="34" charset="0"/>
            </a:endParaRPr>
          </a:p>
        </p:txBody>
      </p:sp>
      <p:cxnSp>
        <p:nvCxnSpPr>
          <p:cNvPr id="17414" name="Google Shape;151;p17"/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17415" name="Google Shape;152;p17"/>
          <p:cNvSpPr txBox="1">
            <a:spLocks noChangeArrowheads="1"/>
          </p:cNvSpPr>
          <p:nvPr/>
        </p:nvSpPr>
        <p:spPr bwMode="auto">
          <a:xfrm>
            <a:off x="1331913" y="3810000"/>
            <a:ext cx="3024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17416" name="Google Shape;153;p1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327150"/>
            <a:ext cx="17780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" name="Google Shape;154;p17">
            <a:extLst>
              <a:ext uri="{FF2B5EF4-FFF2-40B4-BE49-F238E27FC236}"/>
            </a:extLst>
          </p:cNvPr>
          <p:cNvSpPr/>
          <p:nvPr/>
        </p:nvSpPr>
        <p:spPr>
          <a:xfrm>
            <a:off x="1860550" y="3671888"/>
            <a:ext cx="3862388" cy="35718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ФНС РОССИИ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8-800-222-22-22</a:t>
            </a:r>
            <a:endParaRPr lang="ru-RU"/>
          </a:p>
        </p:txBody>
      </p:sp>
      <p:sp>
        <p:nvSpPr>
          <p:cNvPr id="10" name="Google Shape;150;p17">
            <a:extLst>
              <a:ext uri="{FF2B5EF4-FFF2-40B4-BE49-F238E27FC236}"/>
            </a:extLst>
          </p:cNvPr>
          <p:cNvSpPr/>
          <p:nvPr/>
        </p:nvSpPr>
        <p:spPr>
          <a:xfrm>
            <a:off x="800100" y="1922463"/>
            <a:ext cx="5999163" cy="127793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Пониженный тариф страховых взносов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15 % 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действует только</a:t>
            </a:r>
            <a:b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600">
                <a:solidFill>
                  <a:schemeClr val="bg2"/>
                </a:solidFill>
                <a:latin typeface="Calibri" pitchFamily="34" charset="0"/>
              </a:rPr>
              <a:t>к выплатам, которые превышают федеральный МРОТ в размере 12 130 руб.  (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если начисленная заработная плата за месяц равна или меньше МРОТ, страховые взносы исчисляются по ставке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30 %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oogle Shape;159;p1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435" name="Google Shape;160;p18"/>
          <p:cNvCxnSpPr>
            <a:cxnSpLocks noChangeShapeType="1"/>
          </p:cNvCxnSpPr>
          <p:nvPr/>
        </p:nvCxnSpPr>
        <p:spPr bwMode="auto">
          <a:xfrm>
            <a:off x="760413" y="771525"/>
            <a:ext cx="7845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18436" name="Google Shape;161;p18"/>
          <p:cNvSpPr txBox="1">
            <a:spLocks noChangeArrowheads="1"/>
          </p:cNvSpPr>
          <p:nvPr/>
        </p:nvSpPr>
        <p:spPr bwMode="auto">
          <a:xfrm>
            <a:off x="904875" y="195263"/>
            <a:ext cx="74358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4. КРЕДИТНЫЕ КАНИКУЛЫ НА 6 МЕС. ДЛЯ НАИБОЛЕЕ ПОСТРАДАВШИХ ОТРАСЛЕЙ</a:t>
            </a:r>
            <a:endParaRPr lang="ru-RU" altLang="en-US"/>
          </a:p>
        </p:txBody>
      </p:sp>
      <p:sp>
        <p:nvSpPr>
          <p:cNvPr id="18437" name="Google Shape;162;p18"/>
          <p:cNvSpPr txBox="1">
            <a:spLocks noChangeArrowheads="1"/>
          </p:cNvSpPr>
          <p:nvPr/>
        </p:nvSpPr>
        <p:spPr bwMode="auto">
          <a:xfrm>
            <a:off x="1214438" y="4527550"/>
            <a:ext cx="316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Федеральный закон от 03.04.2020 № 106</a:t>
            </a:r>
            <a:r>
              <a:rPr lang="en-US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-</a:t>
            </a: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фз</a:t>
            </a:r>
            <a:endParaRPr lang="ru-RU" altLang="en-US"/>
          </a:p>
        </p:txBody>
      </p:sp>
      <p:pic>
        <p:nvPicPr>
          <p:cNvPr id="18438" name="Google Shape;163;p18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" y="4516438"/>
            <a:ext cx="6588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Google Shape;164;p18"/>
          <p:cNvSpPr txBox="1">
            <a:spLocks noChangeArrowheads="1"/>
          </p:cNvSpPr>
          <p:nvPr/>
        </p:nvSpPr>
        <p:spPr bwMode="auto">
          <a:xfrm>
            <a:off x="1214438" y="4746625"/>
            <a:ext cx="5251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03.04.2020 № 434</a:t>
            </a:r>
            <a:endParaRPr lang="ru-RU" altLang="en-US"/>
          </a:p>
        </p:txBody>
      </p:sp>
      <p:sp>
        <p:nvSpPr>
          <p:cNvPr id="165" name="Google Shape;165;p18">
            <a:extLst>
              <a:ext uri="{FF2B5EF4-FFF2-40B4-BE49-F238E27FC236}"/>
            </a:extLst>
          </p:cNvPr>
          <p:cNvSpPr/>
          <p:nvPr/>
        </p:nvSpPr>
        <p:spPr>
          <a:xfrm>
            <a:off x="585788" y="839788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предоставляется сроком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мес.</a:t>
            </a:r>
            <a:endParaRPr lang="ru-RU"/>
          </a:p>
        </p:txBody>
      </p:sp>
      <p:sp>
        <p:nvSpPr>
          <p:cNvPr id="166" name="Google Shape;166;p18">
            <a:extLst>
              <a:ext uri="{FF2B5EF4-FFF2-40B4-BE49-F238E27FC236}"/>
            </a:extLst>
          </p:cNvPr>
          <p:cNvSpPr/>
          <p:nvPr/>
        </p:nvSpPr>
        <p:spPr>
          <a:xfrm>
            <a:off x="593725" y="2160588"/>
            <a:ext cx="6786563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Не начисляются штрафы, пени, неустойки</a:t>
            </a:r>
            <a:endParaRPr lang="ru-RU"/>
          </a:p>
        </p:txBody>
      </p:sp>
      <p:sp>
        <p:nvSpPr>
          <p:cNvPr id="167" name="Google Shape;167;p18">
            <a:extLst>
              <a:ext uri="{FF2B5EF4-FFF2-40B4-BE49-F238E27FC236}"/>
            </a:extLst>
          </p:cNvPr>
          <p:cNvSpPr/>
          <p:nvPr/>
        </p:nvSpPr>
        <p:spPr>
          <a:xfrm>
            <a:off x="585788" y="1712913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Документальное подтверждение снижения дохода</a:t>
            </a:r>
            <a:endParaRPr lang="ru-RU"/>
          </a:p>
        </p:txBody>
      </p:sp>
      <p:sp>
        <p:nvSpPr>
          <p:cNvPr id="168" name="Google Shape;168;p18">
            <a:extLst>
              <a:ext uri="{FF2B5EF4-FFF2-40B4-BE49-F238E27FC236}"/>
            </a:extLst>
          </p:cNvPr>
          <p:cNvSpPr/>
          <p:nvPr/>
        </p:nvSpPr>
        <p:spPr>
          <a:xfrm>
            <a:off x="585788" y="3048000"/>
            <a:ext cx="6794500" cy="62388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Проценты начисляются по действующим условиям договора, а после окончания включаются в сумму основного долга</a:t>
            </a:r>
            <a:endParaRPr lang="ru-RU"/>
          </a:p>
        </p:txBody>
      </p:sp>
      <p:sp>
        <p:nvSpPr>
          <p:cNvPr id="169" name="Google Shape;169;p18">
            <a:extLst>
              <a:ext uri="{FF2B5EF4-FFF2-40B4-BE49-F238E27FC236}"/>
            </a:extLst>
          </p:cNvPr>
          <p:cNvSpPr/>
          <p:nvPr/>
        </p:nvSpPr>
        <p:spPr>
          <a:xfrm>
            <a:off x="585788" y="1285875"/>
            <a:ext cx="6794500" cy="32226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из списка наиболее пострадавших отраслей </a:t>
            </a:r>
            <a:endParaRPr lang="ru-RU"/>
          </a:p>
        </p:txBody>
      </p:sp>
      <p:pic>
        <p:nvPicPr>
          <p:cNvPr id="18445" name="Google Shape;170;p18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4738" y="1712913"/>
            <a:ext cx="1584325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1" name="Google Shape;171;p18">
            <a:extLst>
              <a:ext uri="{FF2B5EF4-FFF2-40B4-BE49-F238E27FC236}"/>
            </a:extLst>
          </p:cNvPr>
          <p:cNvSpPr/>
          <p:nvPr/>
        </p:nvSpPr>
        <p:spPr>
          <a:xfrm>
            <a:off x="585788" y="2601913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Возможно досрочное погашение</a:t>
            </a:r>
            <a:endParaRPr lang="ru-RU"/>
          </a:p>
        </p:txBody>
      </p:sp>
      <p:sp>
        <p:nvSpPr>
          <p:cNvPr id="18447" name="Google Shape;172;p18"/>
          <p:cNvSpPr>
            <a:spLocks noChangeArrowheads="1"/>
          </p:cNvSpPr>
          <p:nvPr/>
        </p:nvSpPr>
        <p:spPr bwMode="auto">
          <a:xfrm>
            <a:off x="585788" y="3875088"/>
            <a:ext cx="6691312" cy="522287"/>
          </a:xfrm>
          <a:prstGeom prst="rect">
            <a:avLst/>
          </a:prstGeom>
          <a:noFill/>
          <a:ln w="38100">
            <a:solidFill>
              <a:srgbClr val="8CB3E3"/>
            </a:solidFill>
            <a:round/>
            <a:headEnd type="none" w="sm" len="sm"/>
            <a:tailEnd type="none" w="sm" len="sm"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400"/>
              <a:buFont typeface="Calibri" pitchFamily="34" charset="0"/>
              <a:buNone/>
            </a:pPr>
            <a:r>
              <a:rPr lang="ru-RU" altLang="en-US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Если банк отказал в отсрочке, обратитесь по телефону «горячей линии»</a:t>
            </a:r>
            <a:endParaRPr lang="ru-RU" altLang="en-US"/>
          </a:p>
          <a:p>
            <a:pPr algn="ctr">
              <a:buClr>
                <a:srgbClr val="FF0000"/>
              </a:buClr>
              <a:buSzPts val="1400"/>
              <a:buFont typeface="Calibri" pitchFamily="34" charset="0"/>
              <a:buNone/>
            </a:pPr>
            <a:r>
              <a:rPr lang="ru-RU" altLang="en-US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8-800-300-3300</a:t>
            </a:r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177;p1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Google Shape;178;p19"/>
          <p:cNvSpPr txBox="1">
            <a:spLocks noChangeArrowheads="1"/>
          </p:cNvSpPr>
          <p:nvPr/>
        </p:nvSpPr>
        <p:spPr bwMode="auto">
          <a:xfrm>
            <a:off x="1354138" y="192088"/>
            <a:ext cx="778986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5. ЛЬГОТЫ ПО АРЕНДЕ ГОСУДАРСТВЕННОГО (МУНИЦИПАЛЬНОГО) ИМУЩЕСТВА</a:t>
            </a:r>
            <a:endParaRPr lang="ru-RU" altLang="en-US"/>
          </a:p>
        </p:txBody>
      </p:sp>
      <p:sp>
        <p:nvSpPr>
          <p:cNvPr id="19460" name="Google Shape;179;p19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0" name="Google Shape;180;p19">
            <a:extLst>
              <a:ext uri="{FF2B5EF4-FFF2-40B4-BE49-F238E27FC236}"/>
            </a:extLst>
          </p:cNvPr>
          <p:cNvSpPr/>
          <p:nvPr/>
        </p:nvSpPr>
        <p:spPr>
          <a:xfrm>
            <a:off x="803275" y="873125"/>
            <a:ext cx="6391275" cy="78581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Предоставление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отсрочки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уплате арендной платы по договорам аренды земельных участков, государственного (муниципального) имущества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 окончания действия ограничительных мер</a:t>
            </a:r>
            <a:endParaRPr lang="ru-RU"/>
          </a:p>
        </p:txBody>
      </p:sp>
      <p:cxnSp>
        <p:nvCxnSpPr>
          <p:cNvPr id="19462" name="Google Shape;181;p19"/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19463" name="Google Shape;182;p19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738" y="4452938"/>
            <a:ext cx="7683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Google Shape;183;p19"/>
          <p:cNvSpPr txBox="1">
            <a:spLocks noChangeArrowheads="1"/>
          </p:cNvSpPr>
          <p:nvPr/>
        </p:nvSpPr>
        <p:spPr bwMode="auto">
          <a:xfrm>
            <a:off x="1519238" y="4325938"/>
            <a:ext cx="30241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9465" name="Google Shape;184;p19"/>
          <p:cNvSpPr txBox="1">
            <a:spLocks noChangeArrowheads="1"/>
          </p:cNvSpPr>
          <p:nvPr/>
        </p:nvSpPr>
        <p:spPr bwMode="auto">
          <a:xfrm>
            <a:off x="1514475" y="4470400"/>
            <a:ext cx="6973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Распоряжение Правительства Российской Федерации от 19.03.2020 № 670-р</a:t>
            </a:r>
            <a:b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</a:b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«Об отсрочке арендных платежей по договорам аренды федерального имущества для субъектов МПС»</a:t>
            </a:r>
            <a:endParaRPr lang="ru-RU" altLang="en-US"/>
          </a:p>
        </p:txBody>
      </p:sp>
      <p:pic>
        <p:nvPicPr>
          <p:cNvPr id="19466" name="Google Shape;185;p19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8225" y="1492250"/>
            <a:ext cx="1571625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" name="Google Shape;186;p19">
            <a:extLst>
              <a:ext uri="{FF2B5EF4-FFF2-40B4-BE49-F238E27FC236}"/>
            </a:extLst>
          </p:cNvPr>
          <p:cNvSpPr/>
          <p:nvPr/>
        </p:nvSpPr>
        <p:spPr>
          <a:xfrm>
            <a:off x="803275" y="1722438"/>
            <a:ext cx="6391275" cy="1246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Приостановление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(без требования возмещения убытков) в случаях, установленных законом, исполнения обязательств по договорам: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аренды государственного (муниципального) имущества,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на размещение нестационарных торговых объектов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 окончания действия ограничительных мер</a:t>
            </a:r>
            <a:endParaRPr lang="ru-RU"/>
          </a:p>
        </p:txBody>
      </p:sp>
      <p:sp>
        <p:nvSpPr>
          <p:cNvPr id="187" name="Google Shape;187;p19">
            <a:extLst>
              <a:ext uri="{FF2B5EF4-FFF2-40B4-BE49-F238E27FC236}"/>
            </a:extLst>
          </p:cNvPr>
          <p:cNvSpPr/>
          <p:nvPr/>
        </p:nvSpPr>
        <p:spPr>
          <a:xfrm>
            <a:off x="803275" y="3057525"/>
            <a:ext cx="6391275" cy="125412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Носит заявительный характер через: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Комитет по управлению государственным имуществом (КУГИ Кузбасса)</a:t>
            </a:r>
            <a:r>
              <a:rPr lang="ru-RU" sz="2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6"/>
              </a:rPr>
              <a:t>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6"/>
              </a:rPr>
              <a:t>http://www.kugi42.ru/news-644.html</a:t>
            </a:r>
            <a:r>
              <a:rPr lang="ru-RU" sz="1000" u="sng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Комитет по управлению муниципальным имуществом (КУМИ муниципального образования) 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oogle Shape;192;p2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Google Shape;193;p20"/>
          <p:cNvSpPr txBox="1">
            <a:spLocks noChangeArrowheads="1"/>
          </p:cNvSpPr>
          <p:nvPr/>
        </p:nvSpPr>
        <p:spPr bwMode="auto">
          <a:xfrm>
            <a:off x="1206500" y="163513"/>
            <a:ext cx="70802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6. МОРАТОРИЙ</a:t>
            </a:r>
            <a:endParaRPr lang="ru-RU" altLang="en-US"/>
          </a:p>
        </p:txBody>
      </p:sp>
      <p:sp>
        <p:nvSpPr>
          <p:cNvPr id="20484" name="Google Shape;194;p20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95" name="Google Shape;195;p20">
            <a:extLst>
              <a:ext uri="{FF2B5EF4-FFF2-40B4-BE49-F238E27FC236}"/>
            </a:extLst>
          </p:cNvPr>
          <p:cNvSpPr/>
          <p:nvPr/>
        </p:nvSpPr>
        <p:spPr>
          <a:xfrm>
            <a:off x="677863" y="890588"/>
            <a:ext cx="7867650" cy="6238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применение налоговых санкций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 непредставление документов, срок представления которых приходится на период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01.03.2020 по 01.06.2020</a:t>
            </a:r>
          </a:p>
        </p:txBody>
      </p:sp>
      <p:pic>
        <p:nvPicPr>
          <p:cNvPr id="20486" name="Google Shape;196;p20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288" y="4514850"/>
            <a:ext cx="6604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Google Shape;197;p20"/>
          <p:cNvSpPr txBox="1">
            <a:spLocks noChangeArrowheads="1"/>
          </p:cNvSpPr>
          <p:nvPr/>
        </p:nvSpPr>
        <p:spPr bwMode="auto">
          <a:xfrm>
            <a:off x="1258888" y="4679950"/>
            <a:ext cx="51419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3F6495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F6495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03.04.2020 № 428</a:t>
            </a:r>
            <a:endParaRPr lang="ru-RU" altLang="en-US"/>
          </a:p>
        </p:txBody>
      </p:sp>
      <p:sp>
        <p:nvSpPr>
          <p:cNvPr id="198" name="Google Shape;198;p20">
            <a:extLst>
              <a:ext uri="{FF2B5EF4-FFF2-40B4-BE49-F238E27FC236}"/>
            </a:extLst>
          </p:cNvPr>
          <p:cNvSpPr/>
          <p:nvPr/>
        </p:nvSpPr>
        <p:spPr>
          <a:xfrm>
            <a:off x="671513" y="1597025"/>
            <a:ext cx="7874000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продление предельного срока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направления требований об уплате налогов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, принятия решения о взыскании налогов на 6 месяцев</a:t>
            </a:r>
            <a:endParaRPr lang="ru-RU"/>
          </a:p>
        </p:txBody>
      </p:sp>
      <p:sp>
        <p:nvSpPr>
          <p:cNvPr id="199" name="Google Shape;199;p20">
            <a:extLst>
              <a:ext uri="{FF2B5EF4-FFF2-40B4-BE49-F238E27FC236}"/>
            </a:extLst>
          </p:cNvPr>
          <p:cNvSpPr/>
          <p:nvPr/>
        </p:nvSpPr>
        <p:spPr>
          <a:xfrm>
            <a:off x="671513" y="2268538"/>
            <a:ext cx="7874000" cy="78581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начисление пени на сумму недоимки по налогам и страховым взносам</a:t>
            </a:r>
            <a:r>
              <a:rPr lang="ru-RU" sz="150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,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уплаты которых наступил в 2020 году (для организаций и ИП, относящихся к наиболее пострадавшим отраслям) на период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01.03.2020 по 01.06.2020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20490" name="Google Shape;200;p20"/>
          <p:cNvCxnSpPr>
            <a:cxnSpLocks noChangeShapeType="1"/>
          </p:cNvCxnSpPr>
          <p:nvPr/>
        </p:nvCxnSpPr>
        <p:spPr bwMode="auto">
          <a:xfrm>
            <a:off x="655638" y="700088"/>
            <a:ext cx="818197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01" name="Google Shape;201;p20">
            <a:extLst>
              <a:ext uri="{FF2B5EF4-FFF2-40B4-BE49-F238E27FC236}"/>
            </a:extLst>
          </p:cNvPr>
          <p:cNvSpPr/>
          <p:nvPr/>
        </p:nvSpPr>
        <p:spPr>
          <a:xfrm>
            <a:off x="671513" y="3187700"/>
            <a:ext cx="7869237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61950" indent="-361950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 возбуждение дел о банкротстве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налогоплательщиков из наиболее пострадавших отраслей на период с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03.04.2020 по 03.10.2020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02" name="Google Shape;202;p20">
            <a:extLst>
              <a:ext uri="{FF2B5EF4-FFF2-40B4-BE49-F238E27FC236}"/>
            </a:extLst>
          </p:cNvPr>
          <p:cNvSpPr/>
          <p:nvPr/>
        </p:nvSpPr>
        <p:spPr>
          <a:xfrm>
            <a:off x="671513" y="3919538"/>
            <a:ext cx="7869237" cy="32226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61950" indent="-361950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проведение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проверок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на региональном и муниципальном уровнях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Google Shape;208;p2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Google Shape;209;p21"/>
          <p:cNvSpPr txBox="1">
            <a:spLocks noChangeArrowheads="1"/>
          </p:cNvSpPr>
          <p:nvPr/>
        </p:nvSpPr>
        <p:spPr bwMode="auto">
          <a:xfrm>
            <a:off x="730250" y="115888"/>
            <a:ext cx="7945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7. ГРАНТОВАЯ ПОДДЕРЖКА ПРЕДПРИЯТИЙ ИЗ НАИБОЛЕЕ ПОСТРАДАВШИХ ОТРАСЛЕЙ</a:t>
            </a:r>
            <a:endParaRPr lang="ru-RU" altLang="en-US"/>
          </a:p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(ВЫПЛАТЫ ЧЕРЕЗ ФНС РОССИИ)</a:t>
            </a:r>
            <a:endParaRPr lang="ru-RU" altLang="en-US"/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en-US" sz="16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1508" name="Google Shape;210;p21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1509" name="Google Shape;211;p21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4850" y="1492250"/>
            <a:ext cx="19939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510" name="Google Shape;212;p21"/>
          <p:cNvCxnSpPr>
            <a:cxnSpLocks noChangeShapeType="1"/>
          </p:cNvCxnSpPr>
          <p:nvPr/>
        </p:nvCxnSpPr>
        <p:spPr bwMode="auto">
          <a:xfrm>
            <a:off x="730250" y="700088"/>
            <a:ext cx="794543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13" name="Google Shape;213;p21">
            <a:extLst>
              <a:ext uri="{FF2B5EF4-FFF2-40B4-BE49-F238E27FC236}"/>
            </a:extLst>
          </p:cNvPr>
          <p:cNvSpPr/>
          <p:nvPr/>
        </p:nvSpPr>
        <p:spPr>
          <a:xfrm>
            <a:off x="788521" y="942139"/>
            <a:ext cx="6087600" cy="8886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Предоставляется на решение текущих неотложных задач, в том числе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выплату заработной платы, а также на сохранение уровня оплаты труда сотрудников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в апреле и мае.</a:t>
            </a:r>
            <a:endParaRPr lang="ru-RU"/>
          </a:p>
        </p:txBody>
      </p:sp>
      <p:sp>
        <p:nvSpPr>
          <p:cNvPr id="214" name="Google Shape;214;p21">
            <a:extLst>
              <a:ext uri="{FF2B5EF4-FFF2-40B4-BE49-F238E27FC236}"/>
            </a:extLst>
          </p:cNvPr>
          <p:cNvSpPr/>
          <p:nvPr/>
        </p:nvSpPr>
        <p:spPr>
          <a:xfrm>
            <a:off x="788518" y="1948183"/>
            <a:ext cx="6087600" cy="623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Рассчитывается исходя из размера МРОТ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(12 130 руб.)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 численности сотрудников предприятия и нахождение предприятия в Реестре МСП</a:t>
            </a:r>
            <a:endParaRPr lang="ru-RU"/>
          </a:p>
        </p:txBody>
      </p:sp>
      <p:sp>
        <p:nvSpPr>
          <p:cNvPr id="215" name="Google Shape;215;p21">
            <a:extLst>
              <a:ext uri="{FF2B5EF4-FFF2-40B4-BE49-F238E27FC236}"/>
            </a:extLst>
          </p:cNvPr>
          <p:cNvSpPr/>
          <p:nvPr/>
        </p:nvSpPr>
        <p:spPr>
          <a:xfrm>
            <a:off x="775900" y="3126898"/>
            <a:ext cx="6087600" cy="623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Обязательное условие – максимальное сохранение занятости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не менее 90%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штатной численности 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01.04.2020</a:t>
            </a:r>
          </a:p>
        </p:txBody>
      </p:sp>
      <p:sp>
        <p:nvSpPr>
          <p:cNvPr id="216" name="Google Shape;216;p21">
            <a:extLst>
              <a:ext uri="{FF2B5EF4-FFF2-40B4-BE49-F238E27FC236}"/>
            </a:extLst>
          </p:cNvPr>
          <p:cNvSpPr/>
          <p:nvPr/>
        </p:nvSpPr>
        <p:spPr>
          <a:xfrm>
            <a:off x="775900" y="3886812"/>
            <a:ext cx="6087600" cy="623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Финансовая поддержка от государства за апрель начнет поступать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счет организации с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18 мая 2020 г.,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 май – в июне</a:t>
            </a:r>
            <a:endParaRPr lang="ru-RU"/>
          </a:p>
        </p:txBody>
      </p:sp>
      <p:sp>
        <p:nvSpPr>
          <p:cNvPr id="217" name="Google Shape;217;p21">
            <a:extLst>
              <a:ext uri="{FF2B5EF4-FFF2-40B4-BE49-F238E27FC236}"/>
            </a:extLst>
          </p:cNvPr>
          <p:cNvSpPr/>
          <p:nvPr/>
        </p:nvSpPr>
        <p:spPr>
          <a:xfrm>
            <a:off x="730250" y="4641850"/>
            <a:ext cx="6132513" cy="357188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FFFFFF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Подача заявлений на сайте ФНС РОССИИ   </a:t>
            </a:r>
            <a:r>
              <a:rPr lang="ru-RU" sz="1500" b="1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5"/>
              </a:rPr>
              <a:t>https://www.nalog.ru</a:t>
            </a: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 </a:t>
            </a:r>
          </a:p>
        </p:txBody>
      </p:sp>
      <p:sp>
        <p:nvSpPr>
          <p:cNvPr id="218" name="Google Shape;218;p21">
            <a:extLst>
              <a:ext uri="{FF2B5EF4-FFF2-40B4-BE49-F238E27FC236}"/>
            </a:extLst>
          </p:cNvPr>
          <p:cNvSpPr/>
          <p:nvPr/>
        </p:nvSpPr>
        <p:spPr>
          <a:xfrm>
            <a:off x="788517" y="2672143"/>
            <a:ext cx="6087600" cy="35775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Распространяется на ИП без работников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1278</Words>
  <Application>Microsoft Office PowerPoint</Application>
  <PresentationFormat>Экран (16:9)</PresentationFormat>
  <Paragraphs>148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ЦИТКО</dc:creator>
  <cp:lastModifiedBy>Ольга Александровна</cp:lastModifiedBy>
  <cp:revision>1</cp:revision>
  <dcterms:modified xsi:type="dcterms:W3CDTF">2020-05-20T09:35:22Z</dcterms:modified>
</cp:coreProperties>
</file>